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DDE"/>
    <a:srgbClr val="FFFFFF"/>
    <a:srgbClr val="419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>
        <p:scale>
          <a:sx n="150" d="100"/>
          <a:sy n="150" d="100"/>
        </p:scale>
        <p:origin x="62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F42D07-2492-454F-9137-7BA974080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8B1B362-967B-434A-8BB9-F1D0CE3C7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C93049-6018-4B98-9CE2-81D28BD03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04/07/2021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CA5777-B017-4069-BDF8-D9F787B2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3AD397-7327-44C1-B998-7AE6233D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724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347452-768A-4A54-90F7-2316015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CA22264-4322-47A1-8201-E0B5E0CA5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4F9CE8-616C-4EAD-BD2E-5358C049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04/07/2021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0C6113-D4B3-4A0B-B2DB-EF08726C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45B785-92A4-44BF-A9E6-C9E960A8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23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93DD1C6-DF04-4A20-81FF-2A63BC3244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5D971EB-BF1C-4313-8B61-C0CD5CBC6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294996-2650-4D6F-901F-166532B73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04/07/2021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372447-0D4B-4B51-977F-975F6E8F9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5589FA-FCB4-468B-B314-63A2D8F70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6797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3FD183-B473-4294-9E71-21A459A9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5B4523-2172-449C-B08C-1468BA9FE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E644B4-908F-4C77-B6B2-2B0B69DC3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04/07/2021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AA99359-0F2D-4540-B126-098DE32C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087C5C-B434-4EA3-9791-3A6E481F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913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F5F481-21B9-4AA5-B228-4576393B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7D289A6-530F-4B6D-9B2E-0EAC06640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842D537-2DF9-49CC-BCB7-F5A1B219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04/07/2021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C8FCAA-4D12-4E98-821A-AC9497480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6B9BC7-5A7D-4FFC-A39B-6BBC38BF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3777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1B3B35-4EE8-4043-A361-76102C37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018917-FA38-479C-91AB-7076B6DE8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D664A2D-49BA-4286-88E2-4DBC295DD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788EA98-C636-463C-BABB-D1990FCC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04/07/2021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D8D043-7CF2-4E6B-8959-49E4697F2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7DE292-0841-4C91-82F6-4E10B5C6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5855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0FF44-D185-4F1E-A2CC-0C875E25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FBE5FD-0471-43A6-B7D8-A0AD588C9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F655495-9301-45C1-B8CB-AB3A6E79F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6A110CF-AEE8-41EF-BE2A-0A08C2A5A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53A9D26-ACEA-45F5-9985-AF1B428C21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726AF3D-4580-484B-87DC-B207A8BC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04/07/2021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0AA4E24-19F8-472B-BEDC-D251310A6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546B09E-E060-449B-A008-1DD8115FA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3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FF0C0F-1D09-4F5B-BC2F-FE1B2DA1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4AB2605-A476-47F9-B204-B6A6C8F2C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04/07/2021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5E5BC40-DD29-43B8-9FC4-1B2269DC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3B87DED-007D-4067-BB55-1BCDAA1DC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444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F87C61F-47A2-45A4-8440-585E1920C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04/07/2021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0A711C3-1772-4659-AE9F-BD52EE85C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FA237A-DB19-4D24-B2BA-21E03EB2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883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910937-52F5-4598-A136-B1E4DFA45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881579-F010-42A6-8DAB-52F1EB544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F699C98-0082-410C-B23D-414B25BFD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07EBA8-E199-4A9F-B81C-01DEEECFC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04/07/2021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B7BA3DC-DBF1-4EB3-835D-DDCC2273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4B62887-CF31-45CA-91F4-8001C9D0A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0511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CB8F16-A094-47BB-BBE8-72D562089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EE8FF3F-B8EC-4A03-B9AC-2B14736C36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A40502-7B88-4E3D-990B-19C761768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896768E-84C3-4B71-82CC-134E9D2E0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04/07/2021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760F2C6-7CD9-4980-A857-E0FFC16CD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C3083EE-E600-473B-BFE1-809EAEEB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7260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01BFD83-5EDC-4C9E-9EB4-FBD8FDCC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0EEDE6-8A68-4B54-B18E-8B09796E9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E7E8CC-2893-4FAB-A7A2-A19104663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D8059-C20D-4D12-8436-349B5C855766}" type="datetimeFigureOut">
              <a:rPr lang="it-IT" smtClean="0"/>
              <a:t>04/07/2021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103075-CD02-4087-A3B2-364079669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4819D1-F2D6-4303-9FE1-C9CC06B7D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3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4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" Type="http://schemas.openxmlformats.org/officeDocument/2006/relationships/image" Target="../media/image1.jpe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9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5.png"/><Relationship Id="rId1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1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24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2.png"/><Relationship Id="rId21" Type="http://schemas.openxmlformats.org/officeDocument/2006/relationships/image" Target="../media/image9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.jpeg"/><Relationship Id="rId16" Type="http://schemas.openxmlformats.org/officeDocument/2006/relationships/image" Target="../media/image30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5" Type="http://schemas.openxmlformats.org/officeDocument/2006/relationships/image" Target="../media/image29.png"/><Relationship Id="rId23" Type="http://schemas.openxmlformats.org/officeDocument/2006/relationships/image" Target="../media/image13.png"/><Relationship Id="rId10" Type="http://schemas.openxmlformats.org/officeDocument/2006/relationships/image" Target="../media/image22.png"/><Relationship Id="rId19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Relationship Id="rId2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otte 4k Ultra HD Wallpaper | Sfondo | 4096x2733">
            <a:extLst>
              <a:ext uri="{FF2B5EF4-FFF2-40B4-BE49-F238E27FC236}">
                <a16:creationId xmlns:a16="http://schemas.microsoft.com/office/drawing/2014/main" id="{87D30E07-D0FD-4FD3-98C2-652DDE82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F040C6C7-C255-404A-92E3-5F23BEDCEB3F}"/>
              </a:ext>
            </a:extLst>
          </p:cNvPr>
          <p:cNvSpPr/>
          <p:nvPr/>
        </p:nvSpPr>
        <p:spPr>
          <a:xfrm>
            <a:off x="3845169" y="5416973"/>
            <a:ext cx="7233139" cy="646331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IoT </a:t>
            </a:r>
            <a:r>
              <a:rPr lang="it-IT" dirty="0" err="1">
                <a:solidFill>
                  <a:schemeClr val="bg1"/>
                </a:solidFill>
              </a:rPr>
              <a:t>logger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C4D7DB90-54BF-4AC2-AB69-041883D5F56E}"/>
              </a:ext>
            </a:extLst>
          </p:cNvPr>
          <p:cNvSpPr txBox="1"/>
          <p:nvPr/>
        </p:nvSpPr>
        <p:spPr>
          <a:xfrm>
            <a:off x="3799343" y="5416973"/>
            <a:ext cx="741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IoT logger is an IoT architecture for gathering </a:t>
            </a:r>
            <a:r>
              <a:rPr lang="en-US" b="0" i="0" dirty="0" err="1">
                <a:solidFill>
                  <a:schemeClr val="bg2"/>
                </a:solidFill>
                <a:effectLst/>
                <a:latin typeface="-apple-system"/>
              </a:rPr>
              <a:t>informations</a:t>
            </a:r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 about IoT sensors.</a:t>
            </a:r>
          </a:p>
          <a:p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It is based on RabbitMQ queues and works with </a:t>
            </a:r>
            <a:r>
              <a:rPr lang="en-US" b="0" i="0" dirty="0" err="1">
                <a:solidFill>
                  <a:schemeClr val="bg2"/>
                </a:solidFill>
                <a:effectLst/>
                <a:latin typeface="-apple-system"/>
              </a:rPr>
              <a:t>Nuclio</a:t>
            </a:r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42B2348E-266D-48DD-9E2A-C8A019B54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46" y="4344610"/>
            <a:ext cx="996156" cy="996156"/>
          </a:xfrm>
          <a:prstGeom prst="rect">
            <a:avLst/>
          </a:prstGeom>
        </p:spPr>
      </p:pic>
      <p:pic>
        <p:nvPicPr>
          <p:cNvPr id="1034" name="Picture 10" descr="Github free icon">
            <a:extLst>
              <a:ext uri="{FF2B5EF4-FFF2-40B4-BE49-F238E27FC236}">
                <a16:creationId xmlns:a16="http://schemas.microsoft.com/office/drawing/2014/main" id="{F64C5135-5A69-4F52-A06C-D3E8FD1DD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875" y="6396740"/>
            <a:ext cx="314696" cy="31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C1C34A5E-562D-489D-B367-72652FCC7BEA}"/>
              </a:ext>
            </a:extLst>
          </p:cNvPr>
          <p:cNvSpPr txBox="1"/>
          <p:nvPr/>
        </p:nvSpPr>
        <p:spPr>
          <a:xfrm>
            <a:off x="3307409" y="6369422"/>
            <a:ext cx="6917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-apple-system"/>
              </a:rPr>
              <a:t>https://github.com/mariomamo/iot-logger</a:t>
            </a:r>
            <a:endParaRPr lang="en-US" b="0" i="0" dirty="0">
              <a:solidFill>
                <a:schemeClr val="bg2"/>
              </a:solidFill>
              <a:effectLst/>
              <a:latin typeface="-apple-system"/>
            </a:endParaRPr>
          </a:p>
        </p:txBody>
      </p:sp>
      <p:pic>
        <p:nvPicPr>
          <p:cNvPr id="60" name="Immagine 59">
            <a:extLst>
              <a:ext uri="{FF2B5EF4-FFF2-40B4-BE49-F238E27FC236}">
                <a16:creationId xmlns:a16="http://schemas.microsoft.com/office/drawing/2014/main" id="{7FDF80CC-4E23-411D-B3FC-8E063AAC6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61" name="Picture 12">
            <a:extLst>
              <a:ext uri="{FF2B5EF4-FFF2-40B4-BE49-F238E27FC236}">
                <a16:creationId xmlns:a16="http://schemas.microsoft.com/office/drawing/2014/main" id="{CA1908F7-AB5B-45CF-AAF7-E203DD304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roject management free icon">
            <a:extLst>
              <a:ext uri="{FF2B5EF4-FFF2-40B4-BE49-F238E27FC236}">
                <a16:creationId xmlns:a16="http://schemas.microsoft.com/office/drawing/2014/main" id="{1AC2DADC-F3D5-465E-BBAD-036778546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ttangolo 65">
            <a:extLst>
              <a:ext uri="{FF2B5EF4-FFF2-40B4-BE49-F238E27FC236}">
                <a16:creationId xmlns:a16="http://schemas.microsoft.com/office/drawing/2014/main" id="{797912AA-4B99-400C-8A82-06CF89A536D4}"/>
              </a:ext>
            </a:extLst>
          </p:cNvPr>
          <p:cNvSpPr/>
          <p:nvPr/>
        </p:nvSpPr>
        <p:spPr>
          <a:xfrm>
            <a:off x="1" y="1682261"/>
            <a:ext cx="2822238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1ACF72F7-4482-41AE-95D1-A16CE01056F5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1040" name="Picture 16" descr="Sensor free icon">
            <a:extLst>
              <a:ext uri="{FF2B5EF4-FFF2-40B4-BE49-F238E27FC236}">
                <a16:creationId xmlns:a16="http://schemas.microsoft.com/office/drawing/2014/main" id="{BB45D65A-9D1F-4C95-BEA3-3D2C85402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D987E31E-1B78-40C2-95A2-50036D3588C2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4148D7B-1FD9-4A7D-A968-B17A0E7592C3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24" name="Picture 2" descr="Server free icon">
            <a:extLst>
              <a:ext uri="{FF2B5EF4-FFF2-40B4-BE49-F238E27FC236}">
                <a16:creationId xmlns:a16="http://schemas.microsoft.com/office/drawing/2014/main" id="{264EB07D-E891-4C14-A5C1-07A0E3D6C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F90B286A-7113-43C7-B41E-844653EDFC96}"/>
              </a:ext>
            </a:extLst>
          </p:cNvPr>
          <p:cNvSpPr/>
          <p:nvPr/>
        </p:nvSpPr>
        <p:spPr>
          <a:xfrm>
            <a:off x="549" y="2134231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BC412EC-526F-4675-92F0-C839A685655B}"/>
              </a:ext>
            </a:extLst>
          </p:cNvPr>
          <p:cNvSpPr txBox="1"/>
          <p:nvPr/>
        </p:nvSpPr>
        <p:spPr>
          <a:xfrm>
            <a:off x="467317" y="2171975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29" name="Picture 2" descr="Server free icon">
            <a:extLst>
              <a:ext uri="{FF2B5EF4-FFF2-40B4-BE49-F238E27FC236}">
                <a16:creationId xmlns:a16="http://schemas.microsoft.com/office/drawing/2014/main" id="{DF07BB0F-132C-4216-A583-9F038BBFC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2229152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tangolo 32">
            <a:extLst>
              <a:ext uri="{FF2B5EF4-FFF2-40B4-BE49-F238E27FC236}">
                <a16:creationId xmlns:a16="http://schemas.microsoft.com/office/drawing/2014/main" id="{12B008CE-C90D-4B86-BA81-2DC5630266DD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1FAE038-9815-4A99-9030-39DB3A8EF9A7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5" name="Picture 16" descr="Nuclio: Serverless Platform for Automated Data Science">
            <a:extLst>
              <a:ext uri="{FF2B5EF4-FFF2-40B4-BE49-F238E27FC236}">
                <a16:creationId xmlns:a16="http://schemas.microsoft.com/office/drawing/2014/main" id="{BCF7A35B-1672-49C0-BA22-05E77D24B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2182BDA7-E22B-4424-8018-F3A12EFB35B2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E40D2A6-D4E5-46FB-A2DC-1A949431D74C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44" name="Picture 26" descr="React free icon">
            <a:extLst>
              <a:ext uri="{FF2B5EF4-FFF2-40B4-BE49-F238E27FC236}">
                <a16:creationId xmlns:a16="http://schemas.microsoft.com/office/drawing/2014/main" id="{72A8AA0F-117C-40C1-9279-4E9B65B5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UNISA | Home">
            <a:extLst>
              <a:ext uri="{FF2B5EF4-FFF2-40B4-BE49-F238E27FC236}">
                <a16:creationId xmlns:a16="http://schemas.microsoft.com/office/drawing/2014/main" id="{D45AB8B2-0F29-4C64-8CBD-5A30BEE03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849" y="4344610"/>
            <a:ext cx="996156" cy="99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oogle Shape;189;p24">
            <a:extLst>
              <a:ext uri="{FF2B5EF4-FFF2-40B4-BE49-F238E27FC236}">
                <a16:creationId xmlns:a16="http://schemas.microsoft.com/office/drawing/2014/main" id="{73A5BF9A-B568-42CE-BE14-13E147DF87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228500" y="4344610"/>
            <a:ext cx="996155" cy="99615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DD85F88E-E5E6-46CF-A2FB-AD7040C24954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8188648B-801B-4EF8-8EC3-5D51609153FB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55" name="Picture 2" descr="Play free icon">
            <a:extLst>
              <a:ext uri="{FF2B5EF4-FFF2-40B4-BE49-F238E27FC236}">
                <a16:creationId xmlns:a16="http://schemas.microsoft.com/office/drawing/2014/main" id="{49D759C3-09C4-4A02-9343-F8342C34F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B06E2F85-E405-4ECA-9FE0-68B3ED02AF7F}"/>
              </a:ext>
            </a:extLst>
          </p:cNvPr>
          <p:cNvSpPr/>
          <p:nvPr/>
        </p:nvSpPr>
        <p:spPr>
          <a:xfrm>
            <a:off x="5708649" y="1301659"/>
            <a:ext cx="3708401" cy="646331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35DAF435-2D79-46C8-A154-943E1E52276A}"/>
              </a:ext>
            </a:extLst>
          </p:cNvPr>
          <p:cNvSpPr txBox="1"/>
          <p:nvPr/>
        </p:nvSpPr>
        <p:spPr>
          <a:xfrm>
            <a:off x="4048498" y="1269298"/>
            <a:ext cx="6917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-apple-system"/>
              </a:rPr>
              <a:t>Serverless computing for IoT project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-apple-system"/>
              </a:rPr>
              <a:t>Mario Offertucci mat. </a:t>
            </a:r>
            <a:r>
              <a:rPr lang="it-IT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0522501114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12316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8" y="41002"/>
            <a:ext cx="747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 – SocketIOServer.py</a:t>
            </a:r>
          </a:p>
          <a:p>
            <a:endParaRPr lang="it-IT" dirty="0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A9C14C34-3FBF-498C-B720-E4441380E8A5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238B89C-C032-41E4-8ED9-409EA6165BF1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Middleware</a:t>
            </a:r>
          </a:p>
        </p:txBody>
      </p:sp>
      <p:pic>
        <p:nvPicPr>
          <p:cNvPr id="1026" name="Picture 2" descr="Server free icon">
            <a:extLst>
              <a:ext uri="{FF2B5EF4-FFF2-40B4-BE49-F238E27FC236}">
                <a16:creationId xmlns:a16="http://schemas.microsoft.com/office/drawing/2014/main" id="{55A0607F-A27D-4449-BBA8-D38E3C18F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987822CD-0A8F-4A5F-BD4F-04FDFCF8A0CB}"/>
              </a:ext>
            </a:extLst>
          </p:cNvPr>
          <p:cNvSpPr/>
          <p:nvPr/>
        </p:nvSpPr>
        <p:spPr>
          <a:xfrm>
            <a:off x="2921819" y="571485"/>
            <a:ext cx="4555306" cy="4752990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67E1A19-58B0-43C1-97F3-EE6C7D8A6D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2411" y="676273"/>
            <a:ext cx="4283887" cy="4486340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03681C34-2988-4947-BE00-235C63E65E1B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41EC894-F7E7-4FA2-8135-2C7FBD0B05DC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1" name="Picture 16" descr="Nuclio: Serverless Platform for Automated Data Science">
            <a:extLst>
              <a:ext uri="{FF2B5EF4-FFF2-40B4-BE49-F238E27FC236}">
                <a16:creationId xmlns:a16="http://schemas.microsoft.com/office/drawing/2014/main" id="{B0EB6AF3-F1FD-49C9-8D6E-1488B7D67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32E936D3-197F-4B55-B6FB-1E25EC979537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3232522-3F09-495A-A8DB-0E5216AD81D4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37" name="Picture 26" descr="React free icon">
            <a:extLst>
              <a:ext uri="{FF2B5EF4-FFF2-40B4-BE49-F238E27FC236}">
                <a16:creationId xmlns:a16="http://schemas.microsoft.com/office/drawing/2014/main" id="{234650A9-DE39-494C-8F3F-8C48EA19F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A71AE098-1C1C-4740-9BC4-F1BC298D96BC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1DBBBAB-AA50-4F7E-864C-A9A54549F565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44" name="Picture 2" descr="Play free icon">
            <a:extLst>
              <a:ext uri="{FF2B5EF4-FFF2-40B4-BE49-F238E27FC236}">
                <a16:creationId xmlns:a16="http://schemas.microsoft.com/office/drawing/2014/main" id="{588AE205-01F5-4878-9A5F-AA20FDFE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98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644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 – LoggerController.py</a:t>
            </a:r>
          </a:p>
          <a:p>
            <a:endParaRPr lang="it-IT" dirty="0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A9C14C34-3FBF-498C-B720-E4441380E8A5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238B89C-C032-41E4-8ED9-409EA6165BF1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Middleware</a:t>
            </a:r>
          </a:p>
        </p:txBody>
      </p:sp>
      <p:pic>
        <p:nvPicPr>
          <p:cNvPr id="1026" name="Picture 2" descr="Server free icon">
            <a:extLst>
              <a:ext uri="{FF2B5EF4-FFF2-40B4-BE49-F238E27FC236}">
                <a16:creationId xmlns:a16="http://schemas.microsoft.com/office/drawing/2014/main" id="{55A0607F-A27D-4449-BBA8-D38E3C18F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987822CD-0A8F-4A5F-BD4F-04FDFCF8A0CB}"/>
              </a:ext>
            </a:extLst>
          </p:cNvPr>
          <p:cNvSpPr/>
          <p:nvPr/>
        </p:nvSpPr>
        <p:spPr>
          <a:xfrm>
            <a:off x="2921819" y="571485"/>
            <a:ext cx="5136331" cy="3400440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6F89BC0-46BC-45D7-90C3-672241F336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6291" y="676273"/>
            <a:ext cx="4972744" cy="3219899"/>
          </a:xfrm>
          <a:prstGeom prst="rect">
            <a:avLst/>
          </a:prstGeom>
        </p:spPr>
      </p:pic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393BCDF6-3F1B-4C61-9FAE-FE85800FF695}"/>
              </a:ext>
            </a:extLst>
          </p:cNvPr>
          <p:cNvSpPr/>
          <p:nvPr/>
        </p:nvSpPr>
        <p:spPr>
          <a:xfrm>
            <a:off x="9496425" y="4150862"/>
            <a:ext cx="2584334" cy="1421264"/>
          </a:xfrm>
          <a:prstGeom prst="roundRect">
            <a:avLst>
              <a:gd name="adj" fmla="val 6902"/>
            </a:avLst>
          </a:prstGeom>
          <a:solidFill>
            <a:srgbClr val="EFF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146AE3E-DAD0-4A4A-93D2-D7BA8479B4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5322" y="4262355"/>
            <a:ext cx="2372056" cy="1171739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FF842668-8FE1-493D-B3D3-FB762A78ECD2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D22AFC2-DD67-4BCC-83AE-9E18762BA6CC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7" name="Picture 16" descr="Nuclio: Serverless Platform for Automated Data Science">
            <a:extLst>
              <a:ext uri="{FF2B5EF4-FFF2-40B4-BE49-F238E27FC236}">
                <a16:creationId xmlns:a16="http://schemas.microsoft.com/office/drawing/2014/main" id="{1129AB11-1C90-4C99-ACF7-97F74B2F3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D403CE14-D076-47CB-A41F-C76D04003B80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C884AFD1-FB57-4093-8D8C-C02C3033AF3A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44" name="Picture 26" descr="React free icon">
            <a:extLst>
              <a:ext uri="{FF2B5EF4-FFF2-40B4-BE49-F238E27FC236}">
                <a16:creationId xmlns:a16="http://schemas.microsoft.com/office/drawing/2014/main" id="{A66E7714-CAE7-4A82-A642-7364B7956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tangolo 44">
            <a:extLst>
              <a:ext uri="{FF2B5EF4-FFF2-40B4-BE49-F238E27FC236}">
                <a16:creationId xmlns:a16="http://schemas.microsoft.com/office/drawing/2014/main" id="{0A826C60-C20D-4B33-8150-A3CEAE941AC3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F9F64973-07A8-446C-8B1E-0A519E8CF696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48" name="Picture 2" descr="Play free icon">
            <a:extLst>
              <a:ext uri="{FF2B5EF4-FFF2-40B4-BE49-F238E27FC236}">
                <a16:creationId xmlns:a16="http://schemas.microsoft.com/office/drawing/2014/main" id="{809B02E8-601F-4D00-AA50-60BC5E2B8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4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Nuclio</a:t>
            </a:r>
            <a:endParaRPr lang="it-IT" dirty="0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A9C14C34-3FBF-498C-B720-E4441380E8A5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238B89C-C032-41E4-8ED9-409EA6165BF1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1026" name="Picture 2" descr="Server free icon">
            <a:extLst>
              <a:ext uri="{FF2B5EF4-FFF2-40B4-BE49-F238E27FC236}">
                <a16:creationId xmlns:a16="http://schemas.microsoft.com/office/drawing/2014/main" id="{55A0607F-A27D-4449-BBA8-D38E3C18F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BEC71CDF-9184-4E43-836A-0AB69D4AFCBF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108F526-91B9-47C6-8CFB-A8B2DB3DDF56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Nuclio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9" name="Picture 16" descr="Nuclio: Serverless Platform for Automated Data Science">
            <a:extLst>
              <a:ext uri="{FF2B5EF4-FFF2-40B4-BE49-F238E27FC236}">
                <a16:creationId xmlns:a16="http://schemas.microsoft.com/office/drawing/2014/main" id="{DA069FAA-72E9-465F-B8D2-86D15F1C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FB200B68-0A34-4684-8B6D-28AA0EE728AA}"/>
              </a:ext>
            </a:extLst>
          </p:cNvPr>
          <p:cNvSpPr/>
          <p:nvPr/>
        </p:nvSpPr>
        <p:spPr>
          <a:xfrm>
            <a:off x="2921819" y="571486"/>
            <a:ext cx="5193481" cy="4410090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2D4C3FE-DE91-4892-82EA-5FA9EC03CD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5227" y="676274"/>
            <a:ext cx="5013873" cy="4223398"/>
          </a:xfrm>
          <a:prstGeom prst="rect">
            <a:avLst/>
          </a:prstGeom>
        </p:spPr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2BFFF466-B1F3-472D-9DD0-8E7B1153F418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60AD07A5-190A-4C66-80A3-816892FBA8B1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50" name="Picture 26" descr="React free icon">
            <a:extLst>
              <a:ext uri="{FF2B5EF4-FFF2-40B4-BE49-F238E27FC236}">
                <a16:creationId xmlns:a16="http://schemas.microsoft.com/office/drawing/2014/main" id="{B20993D9-1B36-4890-8F69-32805B176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D0EBC44B-8A88-49AB-9274-DC529D729FCB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0128E8B-489E-4163-A493-F446A9AB461A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42" name="Picture 2" descr="Play free icon">
            <a:extLst>
              <a:ext uri="{FF2B5EF4-FFF2-40B4-BE49-F238E27FC236}">
                <a16:creationId xmlns:a16="http://schemas.microsoft.com/office/drawing/2014/main" id="{DF9ED02A-9F86-4C43-8B56-22A72E393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794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A9C14C34-3FBF-498C-B720-E4441380E8A5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238B89C-C032-41E4-8ED9-409EA6165BF1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1026" name="Picture 2" descr="Server free icon">
            <a:extLst>
              <a:ext uri="{FF2B5EF4-FFF2-40B4-BE49-F238E27FC236}">
                <a16:creationId xmlns:a16="http://schemas.microsoft.com/office/drawing/2014/main" id="{55A0607F-A27D-4449-BBA8-D38E3C18F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BEC71CDF-9184-4E43-836A-0AB69D4AFCBF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108F526-91B9-47C6-8CFB-A8B2DB3DDF56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9" name="Picture 16" descr="Nuclio: Serverless Platform for Automated Data Science">
            <a:extLst>
              <a:ext uri="{FF2B5EF4-FFF2-40B4-BE49-F238E27FC236}">
                <a16:creationId xmlns:a16="http://schemas.microsoft.com/office/drawing/2014/main" id="{DA069FAA-72E9-465F-B8D2-86D15F1C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FB200B68-0A34-4684-8B6D-28AA0EE728AA}"/>
              </a:ext>
            </a:extLst>
          </p:cNvPr>
          <p:cNvSpPr/>
          <p:nvPr/>
        </p:nvSpPr>
        <p:spPr>
          <a:xfrm>
            <a:off x="2917533" y="571486"/>
            <a:ext cx="4721518" cy="4010039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18758D77-921E-4F04-AC37-FD06BCF0CE27}"/>
              </a:ext>
            </a:extLst>
          </p:cNvPr>
          <p:cNvSpPr/>
          <p:nvPr/>
        </p:nvSpPr>
        <p:spPr>
          <a:xfrm>
            <a:off x="2633" y="2994540"/>
            <a:ext cx="2816973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2F4126E-79E4-4314-A749-D545D2483140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React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44" name="Picture 26" descr="React free icon">
            <a:extLst>
              <a:ext uri="{FF2B5EF4-FFF2-40B4-BE49-F238E27FC236}">
                <a16:creationId xmlns:a16="http://schemas.microsoft.com/office/drawing/2014/main" id="{4C3688DA-6C8B-4F22-8578-8F357AF7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6572A9A-9E55-42AC-86AC-24AD22C252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7589" y="676273"/>
            <a:ext cx="4477162" cy="3820030"/>
          </a:xfrm>
          <a:prstGeom prst="rect">
            <a:avLst/>
          </a:prstGeom>
        </p:spPr>
      </p:pic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46D0E213-1263-4E82-BBDA-9280A3F2C71A}"/>
              </a:ext>
            </a:extLst>
          </p:cNvPr>
          <p:cNvSpPr/>
          <p:nvPr/>
        </p:nvSpPr>
        <p:spPr>
          <a:xfrm>
            <a:off x="6151619" y="4657178"/>
            <a:ext cx="5908559" cy="2057948"/>
          </a:xfrm>
          <a:prstGeom prst="roundRect">
            <a:avLst>
              <a:gd name="adj" fmla="val 6902"/>
            </a:avLst>
          </a:prstGeom>
          <a:solidFill>
            <a:srgbClr val="EFF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8048115-B9A2-4D5F-BBCD-4906A607F2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7525" y="4701672"/>
            <a:ext cx="5696745" cy="124794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065F2C5-C9BB-4B37-821A-5D06404917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7525" y="6063997"/>
            <a:ext cx="5182323" cy="543001"/>
          </a:xfrm>
          <a:prstGeom prst="rect">
            <a:avLst/>
          </a:prstGeom>
        </p:spPr>
      </p:pic>
      <p:sp>
        <p:nvSpPr>
          <p:cNvPr id="42" name="Rettangolo 41">
            <a:extLst>
              <a:ext uri="{FF2B5EF4-FFF2-40B4-BE49-F238E27FC236}">
                <a16:creationId xmlns:a16="http://schemas.microsoft.com/office/drawing/2014/main" id="{55BBE436-2D36-40B5-B07C-3626FCBE70DD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54F90A59-9E31-418C-992F-6A28F7263AEC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48" name="Picture 2" descr="Play free icon">
            <a:extLst>
              <a:ext uri="{FF2B5EF4-FFF2-40B4-BE49-F238E27FC236}">
                <a16:creationId xmlns:a16="http://schemas.microsoft.com/office/drawing/2014/main" id="{D9FDF44A-111F-4F83-AAB4-C75FBA4F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194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A9C14C34-3FBF-498C-B720-E4441380E8A5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238B89C-C032-41E4-8ED9-409EA6165BF1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1026" name="Picture 2" descr="Server free icon">
            <a:extLst>
              <a:ext uri="{FF2B5EF4-FFF2-40B4-BE49-F238E27FC236}">
                <a16:creationId xmlns:a16="http://schemas.microsoft.com/office/drawing/2014/main" id="{55A0607F-A27D-4449-BBA8-D38E3C18F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BEC71CDF-9184-4E43-836A-0AB69D4AFCBF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108F526-91B9-47C6-8CFB-A8B2DB3DDF56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9" name="Picture 16" descr="Nuclio: Serverless Platform for Automated Data Science">
            <a:extLst>
              <a:ext uri="{FF2B5EF4-FFF2-40B4-BE49-F238E27FC236}">
                <a16:creationId xmlns:a16="http://schemas.microsoft.com/office/drawing/2014/main" id="{DA069FAA-72E9-465F-B8D2-86D15F1C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18758D77-921E-4F04-AC37-FD06BCF0CE27}"/>
              </a:ext>
            </a:extLst>
          </p:cNvPr>
          <p:cNvSpPr/>
          <p:nvPr/>
        </p:nvSpPr>
        <p:spPr>
          <a:xfrm>
            <a:off x="2633" y="2994540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2F4126E-79E4-4314-A749-D545D2483140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44" name="Picture 26" descr="React free icon">
            <a:extLst>
              <a:ext uri="{FF2B5EF4-FFF2-40B4-BE49-F238E27FC236}">
                <a16:creationId xmlns:a16="http://schemas.microsoft.com/office/drawing/2014/main" id="{4C3688DA-6C8B-4F22-8578-8F357AF7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ttangolo 41">
            <a:extLst>
              <a:ext uri="{FF2B5EF4-FFF2-40B4-BE49-F238E27FC236}">
                <a16:creationId xmlns:a16="http://schemas.microsoft.com/office/drawing/2014/main" id="{4E5A032C-7D5E-43D2-AEB1-A76C964BCB62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037B96F-4C3D-4B95-8A13-19664C5B4F08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49" name="Picture 2" descr="Play free icon">
            <a:extLst>
              <a:ext uri="{FF2B5EF4-FFF2-40B4-BE49-F238E27FC236}">
                <a16:creationId xmlns:a16="http://schemas.microsoft.com/office/drawing/2014/main" id="{64766B14-A38E-4DB0-9A83-1907CB996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873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1" y="-2"/>
            <a:ext cx="121923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B51F5821-049E-421E-A427-41A0224D9E47}"/>
              </a:ext>
            </a:extLst>
          </p:cNvPr>
          <p:cNvSpPr/>
          <p:nvPr/>
        </p:nvSpPr>
        <p:spPr>
          <a:xfrm>
            <a:off x="4745150" y="4746443"/>
            <a:ext cx="2701382" cy="464016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D5D97E61-F376-417A-B4E5-A48AF36276DE}"/>
              </a:ext>
            </a:extLst>
          </p:cNvPr>
          <p:cNvSpPr txBox="1"/>
          <p:nvPr/>
        </p:nvSpPr>
        <p:spPr>
          <a:xfrm>
            <a:off x="4745151" y="4793785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thanks for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your</a:t>
            </a:r>
            <a:r>
              <a:rPr lang="it-IT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attention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pic>
        <p:nvPicPr>
          <p:cNvPr id="48" name="Immagine 47">
            <a:extLst>
              <a:ext uri="{FF2B5EF4-FFF2-40B4-BE49-F238E27FC236}">
                <a16:creationId xmlns:a16="http://schemas.microsoft.com/office/drawing/2014/main" id="{6A1BE389-17D5-451E-8045-30D0162F2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919" y="2930920"/>
            <a:ext cx="996156" cy="996156"/>
          </a:xfrm>
          <a:prstGeom prst="rect">
            <a:avLst/>
          </a:prstGeom>
        </p:spPr>
      </p:pic>
      <p:pic>
        <p:nvPicPr>
          <p:cNvPr id="50" name="Picture 10" descr="Github free icon">
            <a:extLst>
              <a:ext uri="{FF2B5EF4-FFF2-40B4-BE49-F238E27FC236}">
                <a16:creationId xmlns:a16="http://schemas.microsoft.com/office/drawing/2014/main" id="{056E1299-6C32-44B9-A7D6-56B3EC3DA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29" y="6420821"/>
            <a:ext cx="314696" cy="31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1CB6E75D-E4CC-4A11-BE12-8D1E14D78A1E}"/>
              </a:ext>
            </a:extLst>
          </p:cNvPr>
          <p:cNvSpPr txBox="1"/>
          <p:nvPr/>
        </p:nvSpPr>
        <p:spPr>
          <a:xfrm>
            <a:off x="463963" y="6393503"/>
            <a:ext cx="6917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-apple-system"/>
              </a:rPr>
              <a:t>https://github.com/mariomamo/iot-logger</a:t>
            </a:r>
            <a:endParaRPr lang="en-US" b="0" i="0" dirty="0">
              <a:solidFill>
                <a:schemeClr val="bg2"/>
              </a:solidFill>
              <a:effectLst/>
              <a:latin typeface="-apple-system"/>
            </a:endParaRPr>
          </a:p>
        </p:txBody>
      </p:sp>
      <p:pic>
        <p:nvPicPr>
          <p:cNvPr id="52" name="Picture 2" descr="UNISA | Home">
            <a:extLst>
              <a:ext uri="{FF2B5EF4-FFF2-40B4-BE49-F238E27FC236}">
                <a16:creationId xmlns:a16="http://schemas.microsoft.com/office/drawing/2014/main" id="{A0FC6DEC-82EF-4143-BDC7-39FF8329C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462" y="2914266"/>
            <a:ext cx="996156" cy="99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Google Shape;189;p24">
            <a:extLst>
              <a:ext uri="{FF2B5EF4-FFF2-40B4-BE49-F238E27FC236}">
                <a16:creationId xmlns:a16="http://schemas.microsoft.com/office/drawing/2014/main" id="{F7AD0606-3F2B-40F6-8B9D-C81F74D96C9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7376" y="2930921"/>
            <a:ext cx="996155" cy="99615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7056F14D-6D85-4AAD-A432-EFFEAF45795B}"/>
              </a:ext>
            </a:extLst>
          </p:cNvPr>
          <p:cNvSpPr/>
          <p:nvPr/>
        </p:nvSpPr>
        <p:spPr>
          <a:xfrm>
            <a:off x="4241642" y="250620"/>
            <a:ext cx="3708401" cy="646331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4C7B1C01-7967-44F8-8C7C-1819FF52B098}"/>
              </a:ext>
            </a:extLst>
          </p:cNvPr>
          <p:cNvSpPr txBox="1"/>
          <p:nvPr/>
        </p:nvSpPr>
        <p:spPr>
          <a:xfrm>
            <a:off x="4186235" y="250619"/>
            <a:ext cx="3819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-apple-system"/>
              </a:rPr>
              <a:t>Serverless computing for IoT project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-apple-system"/>
              </a:rPr>
              <a:t>Mario Offertucci mat. </a:t>
            </a:r>
            <a:r>
              <a:rPr lang="it-IT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0522501114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03008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Notte 4k Ultra HD Wallpaper | Sfondo | 4096x2733">
            <a:extLst>
              <a:ext uri="{FF2B5EF4-FFF2-40B4-BE49-F238E27FC236}">
                <a16:creationId xmlns:a16="http://schemas.microsoft.com/office/drawing/2014/main" id="{DDEC1DEF-7A51-4C22-8006-9EE47AAD7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pic>
        <p:nvPicPr>
          <p:cNvPr id="2062" name="Picture 14" descr="Free Rabbitmq Logo Icon of Flat style - Available in SVG, PNG, EPS, AI &amp;amp;  Icon fonts">
            <a:extLst>
              <a:ext uri="{FF2B5EF4-FFF2-40B4-BE49-F238E27FC236}">
                <a16:creationId xmlns:a16="http://schemas.microsoft.com/office/drawing/2014/main" id="{4869232B-CDEA-4FDB-8A60-593EF07D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271" y="1274072"/>
            <a:ext cx="825336" cy="8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Nuclio: Serverless Platform for Automated Data Science">
            <a:extLst>
              <a:ext uri="{FF2B5EF4-FFF2-40B4-BE49-F238E27FC236}">
                <a16:creationId xmlns:a16="http://schemas.microsoft.com/office/drawing/2014/main" id="{138B0B41-E56E-4C3B-8611-CE204C4BD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169" y="1272458"/>
            <a:ext cx="1131081" cy="8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ython free icon">
            <a:extLst>
              <a:ext uri="{FF2B5EF4-FFF2-40B4-BE49-F238E27FC236}">
                <a16:creationId xmlns:a16="http://schemas.microsoft.com/office/drawing/2014/main" id="{9FC9BD04-2E38-4B9D-A52A-707214B76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812" y="1272458"/>
            <a:ext cx="825336" cy="8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JavaScript Class Method Chaining - ckh|Consulting">
            <a:extLst>
              <a:ext uri="{FF2B5EF4-FFF2-40B4-BE49-F238E27FC236}">
                <a16:creationId xmlns:a16="http://schemas.microsoft.com/office/drawing/2014/main" id="{18D08892-59E5-4CED-BC92-9D711B62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939" y="3162003"/>
            <a:ext cx="877740" cy="87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F66A7C38-A796-450D-A816-6D92EC2FE703}"/>
              </a:ext>
            </a:extLst>
          </p:cNvPr>
          <p:cNvSpPr txBox="1"/>
          <p:nvPr/>
        </p:nvSpPr>
        <p:spPr>
          <a:xfrm>
            <a:off x="3342332" y="2123137"/>
            <a:ext cx="1205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RabbitMQ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A928E20B-2DBC-4FCB-8306-3D6539E8E163}"/>
              </a:ext>
            </a:extLst>
          </p:cNvPr>
          <p:cNvSpPr txBox="1"/>
          <p:nvPr/>
        </p:nvSpPr>
        <p:spPr>
          <a:xfrm>
            <a:off x="7082634" y="2123128"/>
            <a:ext cx="825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chemeClr val="bg2"/>
                </a:solidFill>
                <a:effectLst/>
                <a:latin typeface="-apple-system"/>
              </a:rPr>
              <a:t>Nuclio</a:t>
            </a:r>
            <a:endParaRPr lang="en-US" b="0" i="0" dirty="0">
              <a:solidFill>
                <a:schemeClr val="bg2"/>
              </a:solidFill>
              <a:effectLst/>
              <a:latin typeface="-apple-system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D799E7D-EE94-4A00-864D-94E3617C7406}"/>
              </a:ext>
            </a:extLst>
          </p:cNvPr>
          <p:cNvSpPr txBox="1"/>
          <p:nvPr/>
        </p:nvSpPr>
        <p:spPr>
          <a:xfrm>
            <a:off x="10631610" y="2121940"/>
            <a:ext cx="877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Python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1A4C14B5-0BA8-44A4-8E3B-B56E36A29F73}"/>
              </a:ext>
            </a:extLst>
          </p:cNvPr>
          <p:cNvSpPr txBox="1"/>
          <p:nvPr/>
        </p:nvSpPr>
        <p:spPr>
          <a:xfrm>
            <a:off x="6978932" y="4057588"/>
            <a:ext cx="1072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Socket.io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3F6A2E8F-2971-4F68-8BA8-271EA8B27029}"/>
              </a:ext>
            </a:extLst>
          </p:cNvPr>
          <p:cNvSpPr txBox="1"/>
          <p:nvPr/>
        </p:nvSpPr>
        <p:spPr>
          <a:xfrm>
            <a:off x="10544874" y="4093564"/>
            <a:ext cx="111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Javascript</a:t>
            </a:r>
          </a:p>
        </p:txBody>
      </p:sp>
      <p:pic>
        <p:nvPicPr>
          <p:cNvPr id="56" name="Picture 26" descr="React free icon">
            <a:extLst>
              <a:ext uri="{FF2B5EF4-FFF2-40B4-BE49-F238E27FC236}">
                <a16:creationId xmlns:a16="http://schemas.microsoft.com/office/drawing/2014/main" id="{9485E5BF-A70D-49B0-B66C-6E179FC41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949" y="5454989"/>
            <a:ext cx="935648" cy="93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836DB4AF-77E3-4179-992B-F6E66392EE9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24"/>
          <a:stretch/>
        </p:blipFill>
        <p:spPr>
          <a:xfrm>
            <a:off x="7149188" y="3191849"/>
            <a:ext cx="798778" cy="887074"/>
          </a:xfrm>
          <a:prstGeom prst="rect">
            <a:avLst/>
          </a:prstGeom>
        </p:spPr>
      </p:pic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86577D93-3F89-4A05-9F9E-F52B9854E150}"/>
              </a:ext>
            </a:extLst>
          </p:cNvPr>
          <p:cNvSpPr txBox="1"/>
          <p:nvPr/>
        </p:nvSpPr>
        <p:spPr>
          <a:xfrm>
            <a:off x="3537670" y="6399131"/>
            <a:ext cx="1015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React </a:t>
            </a:r>
            <a:r>
              <a:rPr lang="en-US" b="0" i="0" dirty="0" err="1">
                <a:solidFill>
                  <a:schemeClr val="bg2"/>
                </a:solidFill>
                <a:effectLst/>
                <a:latin typeface="-apple-system"/>
              </a:rPr>
              <a:t>js</a:t>
            </a:r>
            <a:endParaRPr lang="en-US" b="0" i="0" dirty="0">
              <a:solidFill>
                <a:schemeClr val="bg2"/>
              </a:solidFill>
              <a:effectLst/>
              <a:latin typeface="-apple-system"/>
            </a:endParaRPr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62" name="Picture 12">
            <a:extLst>
              <a:ext uri="{FF2B5EF4-FFF2-40B4-BE49-F238E27FC236}">
                <a16:creationId xmlns:a16="http://schemas.microsoft.com/office/drawing/2014/main" id="{3B4BF198-C590-466B-8791-62C9FEC44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4" descr="Project management free icon">
            <a:extLst>
              <a:ext uri="{FF2B5EF4-FFF2-40B4-BE49-F238E27FC236}">
                <a16:creationId xmlns:a16="http://schemas.microsoft.com/office/drawing/2014/main" id="{EB33B9DA-B153-4DD7-BF9C-5D8A95C9B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Docker free icon">
            <a:extLst>
              <a:ext uri="{FF2B5EF4-FFF2-40B4-BE49-F238E27FC236}">
                <a16:creationId xmlns:a16="http://schemas.microsoft.com/office/drawing/2014/main" id="{312A788F-69DE-491C-B923-C7022423A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439" y="5510145"/>
            <a:ext cx="825336" cy="8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F73B2D6A-81D1-4C91-8CBB-C9A66F82EF13}"/>
              </a:ext>
            </a:extLst>
          </p:cNvPr>
          <p:cNvSpPr txBox="1"/>
          <p:nvPr/>
        </p:nvSpPr>
        <p:spPr>
          <a:xfrm>
            <a:off x="7073522" y="6438472"/>
            <a:ext cx="890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Docker</a:t>
            </a:r>
          </a:p>
        </p:txBody>
      </p:sp>
      <p:sp>
        <p:nvSpPr>
          <p:cNvPr id="71" name="Rettangolo 70">
            <a:extLst>
              <a:ext uri="{FF2B5EF4-FFF2-40B4-BE49-F238E27FC236}">
                <a16:creationId xmlns:a16="http://schemas.microsoft.com/office/drawing/2014/main" id="{B8518F85-7E0F-4090-A88D-B61981ACC8D2}"/>
              </a:ext>
            </a:extLst>
          </p:cNvPr>
          <p:cNvSpPr/>
          <p:nvPr/>
        </p:nvSpPr>
        <p:spPr>
          <a:xfrm>
            <a:off x="1" y="1682261"/>
            <a:ext cx="2822238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1D72783B-9BCD-4E1A-AF9E-BFE233AF1E41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73" name="Picture 16" descr="Sensor free icon">
            <a:extLst>
              <a:ext uri="{FF2B5EF4-FFF2-40B4-BE49-F238E27FC236}">
                <a16:creationId xmlns:a16="http://schemas.microsoft.com/office/drawing/2014/main" id="{D2E9419F-ABBD-4A14-BAC1-4027B6673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9A3A55DA-83A9-42E1-8258-7827B52A7A5E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2E5E6CA-8667-4FFC-8F32-F585793D1B05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34" name="Picture 2" descr="Server free icon">
            <a:extLst>
              <a:ext uri="{FF2B5EF4-FFF2-40B4-BE49-F238E27FC236}">
                <a16:creationId xmlns:a16="http://schemas.microsoft.com/office/drawing/2014/main" id="{88CC9536-F710-490C-B551-83C539205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C0C8D982-DCD0-4B5D-BC13-8AB6B637B231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351652E-3F7B-4ADE-AC41-41FB8252BEF4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7" name="Picture 16" descr="Nuclio: Serverless Platform for Automated Data Science">
            <a:extLst>
              <a:ext uri="{FF2B5EF4-FFF2-40B4-BE49-F238E27FC236}">
                <a16:creationId xmlns:a16="http://schemas.microsoft.com/office/drawing/2014/main" id="{3D2E0FF2-C3D3-49A0-89D5-083FA1460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AD8264DB-12E8-4932-B20D-30F6B887611B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DEBCC5D0-3A02-41D4-A797-DAF91BD4BDB1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44" name="Picture 26" descr="React free icon">
            <a:extLst>
              <a:ext uri="{FF2B5EF4-FFF2-40B4-BE49-F238E27FC236}">
                <a16:creationId xmlns:a16="http://schemas.microsoft.com/office/drawing/2014/main" id="{9BC95143-0BFF-43A1-ABF4-1B58CAE09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lask Logo PNG Transparent &amp;amp; SVG Vector - Freebie Supply">
            <a:extLst>
              <a:ext uri="{FF2B5EF4-FFF2-40B4-BE49-F238E27FC236}">
                <a16:creationId xmlns:a16="http://schemas.microsoft.com/office/drawing/2014/main" id="{639FF009-F13E-4061-BEE3-2ECABACB8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00"/>
          <a:stretch/>
        </p:blipFill>
        <p:spPr bwMode="auto">
          <a:xfrm>
            <a:off x="3683666" y="3225069"/>
            <a:ext cx="831181" cy="8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C123041F-9490-42A8-B379-C02B34B39B6F}"/>
              </a:ext>
            </a:extLst>
          </p:cNvPr>
          <p:cNvSpPr txBox="1"/>
          <p:nvPr/>
        </p:nvSpPr>
        <p:spPr>
          <a:xfrm>
            <a:off x="3652449" y="4059417"/>
            <a:ext cx="890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Flask</a:t>
            </a:r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209C9825-8BC7-426E-8C4D-51C101364A32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3104E65C-B0B3-4987-8723-A5E53422C246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81" name="Picture 2" descr="Play free icon">
            <a:extLst>
              <a:ext uri="{FF2B5EF4-FFF2-40B4-BE49-F238E27FC236}">
                <a16:creationId xmlns:a16="http://schemas.microsoft.com/office/drawing/2014/main" id="{B503AD85-3BF6-4D42-B368-DB0BFEF5E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769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Notte 4k Ultra HD Wallpaper | Sfondo | 4096x2733">
            <a:extLst>
              <a:ext uri="{FF2B5EF4-FFF2-40B4-BE49-F238E27FC236}">
                <a16:creationId xmlns:a16="http://schemas.microsoft.com/office/drawing/2014/main" id="{DDEC1DEF-7A51-4C22-8006-9EE47AAD7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512512AC-6E8D-4C7E-8E37-D08B440C0CED}"/>
              </a:ext>
            </a:extLst>
          </p:cNvPr>
          <p:cNvSpPr/>
          <p:nvPr/>
        </p:nvSpPr>
        <p:spPr>
          <a:xfrm>
            <a:off x="2910956" y="571485"/>
            <a:ext cx="8950844" cy="5791215"/>
          </a:xfrm>
          <a:prstGeom prst="roundRect">
            <a:avLst>
              <a:gd name="adj" fmla="val 205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952539-C94C-4E70-9176-8F6DD3DFA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844" y="2766863"/>
            <a:ext cx="445194" cy="44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2D6885A-54FB-42A0-A3B1-9B72F0B51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889" y="4277532"/>
            <a:ext cx="441112" cy="432511"/>
          </a:xfrm>
          <a:prstGeom prst="rect">
            <a:avLst/>
          </a:prstGeom>
        </p:spPr>
      </p:pic>
      <p:sp>
        <p:nvSpPr>
          <p:cNvPr id="4" name="AutoShape 8">
            <a:extLst>
              <a:ext uri="{FF2B5EF4-FFF2-40B4-BE49-F238E27FC236}">
                <a16:creationId xmlns:a16="http://schemas.microsoft.com/office/drawing/2014/main" id="{17FF9DAA-61A0-4E81-BF06-D6448BA24B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0DC4C2E-EAB8-437A-A9FF-545BFEA543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3" y="5775517"/>
            <a:ext cx="445194" cy="445194"/>
          </a:xfrm>
          <a:prstGeom prst="rect">
            <a:avLst/>
          </a:prstGeom>
        </p:spPr>
      </p:pic>
      <p:pic>
        <p:nvPicPr>
          <p:cNvPr id="48" name="Picture 14" descr="Free Rabbitmq Logo Icon of Flat style - Available in SVG, PNG, EPS, AI &amp;amp;  Icon fonts">
            <a:extLst>
              <a:ext uri="{FF2B5EF4-FFF2-40B4-BE49-F238E27FC236}">
                <a16:creationId xmlns:a16="http://schemas.microsoft.com/office/drawing/2014/main" id="{83631EA2-A40D-4DD7-8B47-12804C29C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479" y="4277531"/>
            <a:ext cx="432511" cy="43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ttore curvo 10">
            <a:extLst>
              <a:ext uri="{FF2B5EF4-FFF2-40B4-BE49-F238E27FC236}">
                <a16:creationId xmlns:a16="http://schemas.microsoft.com/office/drawing/2014/main" id="{02B95829-02B4-4C60-91EE-FDA60A3D3954}"/>
              </a:ext>
            </a:extLst>
          </p:cNvPr>
          <p:cNvCxnSpPr>
            <a:stCxn id="4100" idx="3"/>
            <a:endCxn id="48" idx="1"/>
          </p:cNvCxnSpPr>
          <p:nvPr/>
        </p:nvCxnSpPr>
        <p:spPr>
          <a:xfrm>
            <a:off x="4102038" y="2989460"/>
            <a:ext cx="1236441" cy="150432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4DA05032-1143-4EB0-9FD6-FE13088C79A8}"/>
              </a:ext>
            </a:extLst>
          </p:cNvPr>
          <p:cNvCxnSpPr>
            <a:stCxn id="3" idx="3"/>
            <a:endCxn id="48" idx="1"/>
          </p:cNvCxnSpPr>
          <p:nvPr/>
        </p:nvCxnSpPr>
        <p:spPr>
          <a:xfrm flipV="1">
            <a:off x="4100001" y="4493787"/>
            <a:ext cx="1238478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3" name="Picture 16" descr="Nuclio: Serverless Platform for Automated Data Science">
            <a:extLst>
              <a:ext uri="{FF2B5EF4-FFF2-40B4-BE49-F238E27FC236}">
                <a16:creationId xmlns:a16="http://schemas.microsoft.com/office/drawing/2014/main" id="{7738EBC9-89A4-44BC-B3AB-7C512882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163" y="4277529"/>
            <a:ext cx="592734" cy="43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ttore curvo 24">
            <a:extLst>
              <a:ext uri="{FF2B5EF4-FFF2-40B4-BE49-F238E27FC236}">
                <a16:creationId xmlns:a16="http://schemas.microsoft.com/office/drawing/2014/main" id="{F06AA704-87AF-4C1F-BEEF-80CBCCE8694E}"/>
              </a:ext>
            </a:extLst>
          </p:cNvPr>
          <p:cNvCxnSpPr>
            <a:stCxn id="9" idx="3"/>
            <a:endCxn id="48" idx="1"/>
          </p:cNvCxnSpPr>
          <p:nvPr/>
        </p:nvCxnSpPr>
        <p:spPr>
          <a:xfrm flipV="1">
            <a:off x="4092707" y="4493787"/>
            <a:ext cx="1245772" cy="150432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ttore curvo 58">
            <a:extLst>
              <a:ext uri="{FF2B5EF4-FFF2-40B4-BE49-F238E27FC236}">
                <a16:creationId xmlns:a16="http://schemas.microsoft.com/office/drawing/2014/main" id="{3ECFD385-6661-4BCF-AA5D-49B7B6078F9E}"/>
              </a:ext>
            </a:extLst>
          </p:cNvPr>
          <p:cNvCxnSpPr>
            <a:cxnSpLocks/>
            <a:stCxn id="48" idx="3"/>
            <a:endCxn id="53" idx="1"/>
          </p:cNvCxnSpPr>
          <p:nvPr/>
        </p:nvCxnSpPr>
        <p:spPr>
          <a:xfrm flipV="1">
            <a:off x="5770990" y="4493785"/>
            <a:ext cx="818173" cy="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9" name="Connettore curvo 2048">
            <a:extLst>
              <a:ext uri="{FF2B5EF4-FFF2-40B4-BE49-F238E27FC236}">
                <a16:creationId xmlns:a16="http://schemas.microsoft.com/office/drawing/2014/main" id="{85499355-CAC5-4ADC-9ED0-45D77FE6FDB3}"/>
              </a:ext>
            </a:extLst>
          </p:cNvPr>
          <p:cNvCxnSpPr>
            <a:cxnSpLocks/>
            <a:stCxn id="53" idx="3"/>
            <a:endCxn id="2051" idx="1"/>
          </p:cNvCxnSpPr>
          <p:nvPr/>
        </p:nvCxnSpPr>
        <p:spPr>
          <a:xfrm flipV="1">
            <a:off x="7181897" y="4493784"/>
            <a:ext cx="818173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Immagine 2050">
            <a:extLst>
              <a:ext uri="{FF2B5EF4-FFF2-40B4-BE49-F238E27FC236}">
                <a16:creationId xmlns:a16="http://schemas.microsoft.com/office/drawing/2014/main" id="{BC271C70-485B-434C-B159-2D8EC3271C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70" y="3920759"/>
            <a:ext cx="981458" cy="1146050"/>
          </a:xfrm>
          <a:prstGeom prst="rect">
            <a:avLst/>
          </a:prstGeom>
        </p:spPr>
      </p:pic>
      <p:pic>
        <p:nvPicPr>
          <p:cNvPr id="79" name="Picture 18" descr="Python free icon">
            <a:extLst>
              <a:ext uri="{FF2B5EF4-FFF2-40B4-BE49-F238E27FC236}">
                <a16:creationId xmlns:a16="http://schemas.microsoft.com/office/drawing/2014/main" id="{6396D702-D3C8-4631-A05D-48C013BEC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701" y="4081116"/>
            <a:ext cx="825336" cy="8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79" name="Connettore curvo 2078">
            <a:extLst>
              <a:ext uri="{FF2B5EF4-FFF2-40B4-BE49-F238E27FC236}">
                <a16:creationId xmlns:a16="http://schemas.microsoft.com/office/drawing/2014/main" id="{37F20A6F-B745-4083-BBD1-FB0F7A7953F0}"/>
              </a:ext>
            </a:extLst>
          </p:cNvPr>
          <p:cNvCxnSpPr>
            <a:stCxn id="2051" idx="3"/>
            <a:endCxn id="79" idx="1"/>
          </p:cNvCxnSpPr>
          <p:nvPr/>
        </p:nvCxnSpPr>
        <p:spPr>
          <a:xfrm>
            <a:off x="8981528" y="4493784"/>
            <a:ext cx="818173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1" name="Picture 26" descr="React free icon">
            <a:extLst>
              <a:ext uri="{FF2B5EF4-FFF2-40B4-BE49-F238E27FC236}">
                <a16:creationId xmlns:a16="http://schemas.microsoft.com/office/drawing/2014/main" id="{8E3E6082-4275-45D1-B6B1-5D2CC0D27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988" y="1286691"/>
            <a:ext cx="877740" cy="87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Connettore curvo 66">
            <a:extLst>
              <a:ext uri="{FF2B5EF4-FFF2-40B4-BE49-F238E27FC236}">
                <a16:creationId xmlns:a16="http://schemas.microsoft.com/office/drawing/2014/main" id="{E12E94EE-30E4-41D9-8614-797B762D50B4}"/>
              </a:ext>
            </a:extLst>
          </p:cNvPr>
          <p:cNvCxnSpPr>
            <a:stCxn id="101" idx="1"/>
            <a:endCxn id="79" idx="1"/>
          </p:cNvCxnSpPr>
          <p:nvPr/>
        </p:nvCxnSpPr>
        <p:spPr>
          <a:xfrm rot="10800000" flipV="1">
            <a:off x="9799702" y="1725560"/>
            <a:ext cx="689287" cy="2768223"/>
          </a:xfrm>
          <a:prstGeom prst="curvedConnector3">
            <a:avLst>
              <a:gd name="adj1" fmla="val 133165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0" name="Connettore curvo 69">
            <a:extLst>
              <a:ext uri="{FF2B5EF4-FFF2-40B4-BE49-F238E27FC236}">
                <a16:creationId xmlns:a16="http://schemas.microsoft.com/office/drawing/2014/main" id="{029887D4-225F-41FC-9795-559F37C5025B}"/>
              </a:ext>
            </a:extLst>
          </p:cNvPr>
          <p:cNvCxnSpPr>
            <a:stCxn id="79" idx="3"/>
            <a:endCxn id="101" idx="3"/>
          </p:cNvCxnSpPr>
          <p:nvPr/>
        </p:nvCxnSpPr>
        <p:spPr>
          <a:xfrm flipV="1">
            <a:off x="10625037" y="1725561"/>
            <a:ext cx="741691" cy="2768223"/>
          </a:xfrm>
          <a:prstGeom prst="curvedConnector3">
            <a:avLst>
              <a:gd name="adj1" fmla="val 130821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5" name="Picture 16" descr="Server">
            <a:extLst>
              <a:ext uri="{FF2B5EF4-FFF2-40B4-BE49-F238E27FC236}">
                <a16:creationId xmlns:a16="http://schemas.microsoft.com/office/drawing/2014/main" id="{8CEE93B4-AB80-4427-A171-194158C4F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828" y="1230922"/>
            <a:ext cx="641135" cy="64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Connettore curvo 76">
            <a:extLst>
              <a:ext uri="{FF2B5EF4-FFF2-40B4-BE49-F238E27FC236}">
                <a16:creationId xmlns:a16="http://schemas.microsoft.com/office/drawing/2014/main" id="{D4AD4F9F-E0C8-44C4-A897-75E711B53574}"/>
              </a:ext>
            </a:extLst>
          </p:cNvPr>
          <p:cNvCxnSpPr>
            <a:stCxn id="79" idx="0"/>
            <a:endCxn id="75" idx="3"/>
          </p:cNvCxnSpPr>
          <p:nvPr/>
        </p:nvCxnSpPr>
        <p:spPr>
          <a:xfrm rot="16200000" flipV="1">
            <a:off x="8302353" y="2171100"/>
            <a:ext cx="2529626" cy="129040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Connettore curvo 80">
            <a:extLst>
              <a:ext uri="{FF2B5EF4-FFF2-40B4-BE49-F238E27FC236}">
                <a16:creationId xmlns:a16="http://schemas.microsoft.com/office/drawing/2014/main" id="{76694E2C-FB37-49D2-9A4F-5613FBB66ED4}"/>
              </a:ext>
            </a:extLst>
          </p:cNvPr>
          <p:cNvCxnSpPr>
            <a:stCxn id="75" idx="1"/>
            <a:endCxn id="4100" idx="0"/>
          </p:cNvCxnSpPr>
          <p:nvPr/>
        </p:nvCxnSpPr>
        <p:spPr>
          <a:xfrm rot="10800000" flipV="1">
            <a:off x="3879442" y="1551489"/>
            <a:ext cx="4401387" cy="121537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ttore curvo 82">
            <a:extLst>
              <a:ext uri="{FF2B5EF4-FFF2-40B4-BE49-F238E27FC236}">
                <a16:creationId xmlns:a16="http://schemas.microsoft.com/office/drawing/2014/main" id="{E7979DA9-0E1B-4686-8CF5-0DFF72AABAB3}"/>
              </a:ext>
            </a:extLst>
          </p:cNvPr>
          <p:cNvCxnSpPr>
            <a:stCxn id="75" idx="1"/>
            <a:endCxn id="3" idx="0"/>
          </p:cNvCxnSpPr>
          <p:nvPr/>
        </p:nvCxnSpPr>
        <p:spPr>
          <a:xfrm rot="10800000" flipV="1">
            <a:off x="3879446" y="1551490"/>
            <a:ext cx="4401383" cy="272604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3EE1258B-E88D-4F35-A17E-A295106A3A1F}"/>
              </a:ext>
            </a:extLst>
          </p:cNvPr>
          <p:cNvCxnSpPr>
            <a:cxnSpLocks/>
            <a:stCxn id="75" idx="1"/>
            <a:endCxn id="9" idx="0"/>
          </p:cNvCxnSpPr>
          <p:nvPr/>
        </p:nvCxnSpPr>
        <p:spPr>
          <a:xfrm rot="10800000" flipV="1">
            <a:off x="3870110" y="1551489"/>
            <a:ext cx="4410718" cy="42240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89553534-347C-4660-B361-BA8DC7B2E0A2}"/>
              </a:ext>
            </a:extLst>
          </p:cNvPr>
          <p:cNvSpPr txBox="1"/>
          <p:nvPr/>
        </p:nvSpPr>
        <p:spPr>
          <a:xfrm rot="20780149">
            <a:off x="4540319" y="1503248"/>
            <a:ext cx="143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Iot</a:t>
            </a:r>
            <a:r>
              <a:rPr lang="it-IT" dirty="0"/>
              <a:t>/</a:t>
            </a:r>
            <a:r>
              <a:rPr lang="it-IT" dirty="0" err="1"/>
              <a:t>sensors</a:t>
            </a:r>
            <a:r>
              <a:rPr lang="it-IT" dirty="0"/>
              <a:t>/1</a:t>
            </a:r>
          </a:p>
        </p:txBody>
      </p:sp>
      <p:sp>
        <p:nvSpPr>
          <p:cNvPr id="186" name="CasellaDiTesto 185">
            <a:extLst>
              <a:ext uri="{FF2B5EF4-FFF2-40B4-BE49-F238E27FC236}">
                <a16:creationId xmlns:a16="http://schemas.microsoft.com/office/drawing/2014/main" id="{DAAEAC9C-2707-4E65-A084-74313276E69C}"/>
              </a:ext>
            </a:extLst>
          </p:cNvPr>
          <p:cNvSpPr txBox="1"/>
          <p:nvPr/>
        </p:nvSpPr>
        <p:spPr>
          <a:xfrm rot="20086720">
            <a:off x="4619564" y="1956064"/>
            <a:ext cx="143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Iot</a:t>
            </a:r>
            <a:r>
              <a:rPr lang="it-IT" dirty="0"/>
              <a:t>/</a:t>
            </a:r>
            <a:r>
              <a:rPr lang="it-IT" dirty="0" err="1"/>
              <a:t>sensors</a:t>
            </a:r>
            <a:r>
              <a:rPr lang="it-IT" dirty="0"/>
              <a:t>/2</a:t>
            </a:r>
          </a:p>
        </p:txBody>
      </p:sp>
      <p:sp>
        <p:nvSpPr>
          <p:cNvPr id="187" name="CasellaDiTesto 186">
            <a:extLst>
              <a:ext uri="{FF2B5EF4-FFF2-40B4-BE49-F238E27FC236}">
                <a16:creationId xmlns:a16="http://schemas.microsoft.com/office/drawing/2014/main" id="{4A09B4D7-E728-4DF3-97E3-7F9CC83A50CB}"/>
              </a:ext>
            </a:extLst>
          </p:cNvPr>
          <p:cNvSpPr txBox="1"/>
          <p:nvPr/>
        </p:nvSpPr>
        <p:spPr>
          <a:xfrm rot="19441384">
            <a:off x="5192223" y="2556209"/>
            <a:ext cx="143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Iot</a:t>
            </a:r>
            <a:r>
              <a:rPr lang="it-IT" dirty="0"/>
              <a:t>/</a:t>
            </a:r>
            <a:r>
              <a:rPr lang="it-IT" dirty="0" err="1"/>
              <a:t>sensors</a:t>
            </a:r>
            <a:r>
              <a:rPr lang="it-IT" dirty="0"/>
              <a:t>/3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18A933E6-78F9-4FE5-A42D-24E9D207EA8B}"/>
              </a:ext>
            </a:extLst>
          </p:cNvPr>
          <p:cNvSpPr txBox="1"/>
          <p:nvPr/>
        </p:nvSpPr>
        <p:spPr>
          <a:xfrm>
            <a:off x="10341273" y="2331952"/>
            <a:ext cx="103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Socket.io</a:t>
            </a:r>
            <a:endParaRPr lang="it-IT" dirty="0"/>
          </a:p>
        </p:txBody>
      </p:sp>
      <p:sp>
        <p:nvSpPr>
          <p:cNvPr id="208" name="Rettangolo 207">
            <a:extLst>
              <a:ext uri="{FF2B5EF4-FFF2-40B4-BE49-F238E27FC236}">
                <a16:creationId xmlns:a16="http://schemas.microsoft.com/office/drawing/2014/main" id="{1C90303C-741E-4424-B2F0-7F1399F35BA4}"/>
              </a:ext>
            </a:extLst>
          </p:cNvPr>
          <p:cNvSpPr/>
          <p:nvPr/>
        </p:nvSpPr>
        <p:spPr>
          <a:xfrm>
            <a:off x="1" y="1682261"/>
            <a:ext cx="2822238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9" name="CasellaDiTesto 208">
            <a:extLst>
              <a:ext uri="{FF2B5EF4-FFF2-40B4-BE49-F238E27FC236}">
                <a16:creationId xmlns:a16="http://schemas.microsoft.com/office/drawing/2014/main" id="{D6FC9695-6CDE-4AB6-981E-201CA9FCEF5A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210" name="Picture 16" descr="Sensor free icon">
            <a:extLst>
              <a:ext uri="{FF2B5EF4-FFF2-40B4-BE49-F238E27FC236}">
                <a16:creationId xmlns:a16="http://schemas.microsoft.com/office/drawing/2014/main" id="{ED1DE97F-287A-4233-8066-D1A256352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ttangolo 43">
            <a:extLst>
              <a:ext uri="{FF2B5EF4-FFF2-40B4-BE49-F238E27FC236}">
                <a16:creationId xmlns:a16="http://schemas.microsoft.com/office/drawing/2014/main" id="{B350CA06-5E58-4DC3-B159-87179D2E5F5D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FD3702E-0366-46F7-A26A-C479CDE68DD5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46" name="Picture 2" descr="Server free icon">
            <a:extLst>
              <a:ext uri="{FF2B5EF4-FFF2-40B4-BE49-F238E27FC236}">
                <a16:creationId xmlns:a16="http://schemas.microsoft.com/office/drawing/2014/main" id="{C5A7E1F6-4771-412F-9919-5DD2DA32C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BEDD99E2-46CF-4306-BDC0-4D496C64247B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7A74351B-0291-41CB-BB37-2B82D4CB5EA1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51" name="Picture 16" descr="Nuclio: Serverless Platform for Automated Data Science">
            <a:extLst>
              <a:ext uri="{FF2B5EF4-FFF2-40B4-BE49-F238E27FC236}">
                <a16:creationId xmlns:a16="http://schemas.microsoft.com/office/drawing/2014/main" id="{492C858D-031D-48AB-A12F-E5DA770BF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3510F62D-60B4-41D7-BE9D-04674AB3C35A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4BCDBE7-10E3-4888-B7E4-30807E7F395B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55" name="Picture 26" descr="React free icon">
            <a:extLst>
              <a:ext uri="{FF2B5EF4-FFF2-40B4-BE49-F238E27FC236}">
                <a16:creationId xmlns:a16="http://schemas.microsoft.com/office/drawing/2014/main" id="{B4DC2CEB-E103-426A-83C7-E6450966D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ttangolo 56">
            <a:extLst>
              <a:ext uri="{FF2B5EF4-FFF2-40B4-BE49-F238E27FC236}">
                <a16:creationId xmlns:a16="http://schemas.microsoft.com/office/drawing/2014/main" id="{7457D584-90D3-4E40-952B-776EC3EFC4B6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7113CFC1-44A7-4B5D-AD68-F5138D4028E2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60" name="Picture 2" descr="Play free icon">
            <a:extLst>
              <a:ext uri="{FF2B5EF4-FFF2-40B4-BE49-F238E27FC236}">
                <a16:creationId xmlns:a16="http://schemas.microsoft.com/office/drawing/2014/main" id="{BC8650F7-9BB8-4FC8-8710-119AD17BD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722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" descr="Notte 4k Ultra HD Wallpaper | Sfondo | 4096x2733">
            <a:extLst>
              <a:ext uri="{FF2B5EF4-FFF2-40B4-BE49-F238E27FC236}">
                <a16:creationId xmlns:a16="http://schemas.microsoft.com/office/drawing/2014/main" id="{F05ABAD5-3FCF-476D-85EE-BA4A324BB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ttangolo con angoli arrotondati 102">
            <a:extLst>
              <a:ext uri="{FF2B5EF4-FFF2-40B4-BE49-F238E27FC236}">
                <a16:creationId xmlns:a16="http://schemas.microsoft.com/office/drawing/2014/main" id="{6BC985D7-3484-4A55-A7A4-BDC7ACED5444}"/>
              </a:ext>
            </a:extLst>
          </p:cNvPr>
          <p:cNvSpPr/>
          <p:nvPr/>
        </p:nvSpPr>
        <p:spPr>
          <a:xfrm>
            <a:off x="8763040" y="2539280"/>
            <a:ext cx="3253154" cy="2220840"/>
          </a:xfrm>
          <a:prstGeom prst="roundRect">
            <a:avLst>
              <a:gd name="adj" fmla="val 6902"/>
            </a:avLst>
          </a:prstGeom>
          <a:solidFill>
            <a:srgbClr val="EFF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2" name="Rettangolo con angoli arrotondati 101">
            <a:extLst>
              <a:ext uri="{FF2B5EF4-FFF2-40B4-BE49-F238E27FC236}">
                <a16:creationId xmlns:a16="http://schemas.microsoft.com/office/drawing/2014/main" id="{FCFB4427-DB88-49F1-8241-498EDA7DEBD1}"/>
              </a:ext>
            </a:extLst>
          </p:cNvPr>
          <p:cNvSpPr/>
          <p:nvPr/>
        </p:nvSpPr>
        <p:spPr>
          <a:xfrm>
            <a:off x="2910956" y="4829908"/>
            <a:ext cx="3842838" cy="1814161"/>
          </a:xfrm>
          <a:prstGeom prst="roundRect">
            <a:avLst>
              <a:gd name="adj" fmla="val 762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AA3F32E-B3DE-42CA-B9ED-9CDE9D5871EB}"/>
              </a:ext>
            </a:extLst>
          </p:cNvPr>
          <p:cNvSpPr/>
          <p:nvPr/>
        </p:nvSpPr>
        <p:spPr>
          <a:xfrm>
            <a:off x="2910956" y="571485"/>
            <a:ext cx="2766975" cy="2069123"/>
          </a:xfrm>
          <a:prstGeom prst="roundRect">
            <a:avLst>
              <a:gd name="adj" fmla="val 731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22236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Sensors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>
            <a:extLst>
              <a:ext uri="{FF2B5EF4-FFF2-40B4-BE49-F238E27FC236}">
                <a16:creationId xmlns:a16="http://schemas.microsoft.com/office/drawing/2014/main" id="{C3EEE1FF-6C21-413F-A119-767CE1FBA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24" y="812508"/>
            <a:ext cx="673935" cy="67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6AA73021-728E-42DD-893B-4437F6ECB3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596" y="2670619"/>
            <a:ext cx="673935" cy="712882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BCE17935-00EC-4B28-806D-AA69D64570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27" y="5019605"/>
            <a:ext cx="673935" cy="6739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632143-B093-4A9E-9A16-C5F9971BB4F7}"/>
              </a:ext>
            </a:extLst>
          </p:cNvPr>
          <p:cNvSpPr txBox="1"/>
          <p:nvPr/>
        </p:nvSpPr>
        <p:spPr>
          <a:xfrm>
            <a:off x="3844769" y="725323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Car</a:t>
            </a:r>
          </a:p>
        </p:txBody>
      </p:sp>
      <p:pic>
        <p:nvPicPr>
          <p:cNvPr id="5122" name="Picture 2" descr="Power free icon">
            <a:extLst>
              <a:ext uri="{FF2B5EF4-FFF2-40B4-BE49-F238E27FC236}">
                <a16:creationId xmlns:a16="http://schemas.microsoft.com/office/drawing/2014/main" id="{1EDDFF45-9B98-411F-A312-021782048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239" y="1171661"/>
            <a:ext cx="238602" cy="23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ower button free icon">
            <a:extLst>
              <a:ext uri="{FF2B5EF4-FFF2-40B4-BE49-F238E27FC236}">
                <a16:creationId xmlns:a16="http://schemas.microsoft.com/office/drawing/2014/main" id="{CCA08550-EA5F-4600-8F59-669AC06C3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239" y="1563195"/>
            <a:ext cx="238603" cy="2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laceholder free icon">
            <a:extLst>
              <a:ext uri="{FF2B5EF4-FFF2-40B4-BE49-F238E27FC236}">
                <a16:creationId xmlns:a16="http://schemas.microsoft.com/office/drawing/2014/main" id="{E3655F60-5785-4F06-9A1D-60F97883E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239" y="1954730"/>
            <a:ext cx="238602" cy="23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B1FCFD6D-5102-40A2-B31D-6DADCAE6D769}"/>
              </a:ext>
            </a:extLst>
          </p:cNvPr>
          <p:cNvSpPr txBox="1"/>
          <p:nvPr/>
        </p:nvSpPr>
        <p:spPr>
          <a:xfrm>
            <a:off x="4218090" y="1106296"/>
            <a:ext cx="90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Turn on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9188D1A-2EFF-4EB2-86D8-04208FE121D7}"/>
              </a:ext>
            </a:extLst>
          </p:cNvPr>
          <p:cNvSpPr txBox="1"/>
          <p:nvPr/>
        </p:nvSpPr>
        <p:spPr>
          <a:xfrm>
            <a:off x="4218090" y="1498309"/>
            <a:ext cx="91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Turn off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25877207-464E-4F5A-8642-349FBB49CE1B}"/>
              </a:ext>
            </a:extLst>
          </p:cNvPr>
          <p:cNvSpPr txBox="1"/>
          <p:nvPr/>
        </p:nvSpPr>
        <p:spPr>
          <a:xfrm>
            <a:off x="4218090" y="1895247"/>
            <a:ext cx="133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Get</a:t>
            </a:r>
            <a:r>
              <a:rPr lang="it-IT" dirty="0"/>
              <a:t> position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63E6A844-A31E-48BA-BA26-87AAAF897799}"/>
              </a:ext>
            </a:extLst>
          </p:cNvPr>
          <p:cNvSpPr txBox="1"/>
          <p:nvPr/>
        </p:nvSpPr>
        <p:spPr>
          <a:xfrm>
            <a:off x="9790191" y="280582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Home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F9544164-BF50-4F32-97C5-CBD5C8979930}"/>
              </a:ext>
            </a:extLst>
          </p:cNvPr>
          <p:cNvSpPr txBox="1"/>
          <p:nvPr/>
        </p:nvSpPr>
        <p:spPr>
          <a:xfrm>
            <a:off x="10163509" y="3186861"/>
            <a:ext cx="1512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Turn </a:t>
            </a:r>
            <a:r>
              <a:rPr lang="it-IT" dirty="0" err="1"/>
              <a:t>lights</a:t>
            </a:r>
            <a:r>
              <a:rPr lang="it-IT" dirty="0"/>
              <a:t> on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79A39419-52DE-4A00-B0E4-A49C370D93A4}"/>
              </a:ext>
            </a:extLst>
          </p:cNvPr>
          <p:cNvSpPr txBox="1"/>
          <p:nvPr/>
        </p:nvSpPr>
        <p:spPr>
          <a:xfrm>
            <a:off x="10163512" y="3578808"/>
            <a:ext cx="1474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Turn </a:t>
            </a:r>
            <a:r>
              <a:rPr lang="it-IT" dirty="0" err="1"/>
              <a:t>lights</a:t>
            </a:r>
            <a:r>
              <a:rPr lang="it-IT" dirty="0"/>
              <a:t> off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BAA109A3-4DF5-4D46-9247-C8E3844DA819}"/>
              </a:ext>
            </a:extLst>
          </p:cNvPr>
          <p:cNvSpPr txBox="1"/>
          <p:nvPr/>
        </p:nvSpPr>
        <p:spPr>
          <a:xfrm>
            <a:off x="10163512" y="3975746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Activate</a:t>
            </a:r>
            <a:r>
              <a:rPr lang="it-IT" dirty="0"/>
              <a:t> </a:t>
            </a:r>
            <a:r>
              <a:rPr lang="it-IT" dirty="0" err="1"/>
              <a:t>alarm</a:t>
            </a:r>
            <a:endParaRPr lang="it-IT" dirty="0"/>
          </a:p>
        </p:txBody>
      </p:sp>
      <p:pic>
        <p:nvPicPr>
          <p:cNvPr id="5128" name="Picture 8" descr="Idea free icon">
            <a:extLst>
              <a:ext uri="{FF2B5EF4-FFF2-40B4-BE49-F238E27FC236}">
                <a16:creationId xmlns:a16="http://schemas.microsoft.com/office/drawing/2014/main" id="{5DE44A30-4D25-4F83-B77C-B57E37844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07" y="3256351"/>
            <a:ext cx="238602" cy="23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Light bulb">
            <a:extLst>
              <a:ext uri="{FF2B5EF4-FFF2-40B4-BE49-F238E27FC236}">
                <a16:creationId xmlns:a16="http://schemas.microsoft.com/office/drawing/2014/main" id="{E22C3BC7-E068-428A-A571-FD9278F6C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07" y="3649700"/>
            <a:ext cx="238603" cy="2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Warning free icon">
            <a:extLst>
              <a:ext uri="{FF2B5EF4-FFF2-40B4-BE49-F238E27FC236}">
                <a16:creationId xmlns:a16="http://schemas.microsoft.com/office/drawing/2014/main" id="{2B0A6E6E-42AF-4FDB-957F-377DE5496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556" y="4036215"/>
            <a:ext cx="238602" cy="23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Sleep free icon">
            <a:extLst>
              <a:ext uri="{FF2B5EF4-FFF2-40B4-BE49-F238E27FC236}">
                <a16:creationId xmlns:a16="http://schemas.microsoft.com/office/drawing/2014/main" id="{3F6E532A-229D-4C16-8785-EA17CF128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07" y="4398651"/>
            <a:ext cx="238602" cy="23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CEE5CB4E-CE75-4823-9518-030208AED740}"/>
              </a:ext>
            </a:extLst>
          </p:cNvPr>
          <p:cNvSpPr txBox="1"/>
          <p:nvPr/>
        </p:nvSpPr>
        <p:spPr>
          <a:xfrm>
            <a:off x="10175451" y="4335286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Deactivate</a:t>
            </a:r>
            <a:r>
              <a:rPr lang="it-IT" dirty="0"/>
              <a:t> </a:t>
            </a:r>
            <a:r>
              <a:rPr lang="it-IT" dirty="0" err="1"/>
              <a:t>alarm</a:t>
            </a:r>
            <a:endParaRPr lang="it-IT" dirty="0"/>
          </a:p>
        </p:txBody>
      </p: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6D6E2320-9122-4879-839D-7236C9FF3431}"/>
              </a:ext>
            </a:extLst>
          </p:cNvPr>
          <p:cNvSpPr txBox="1"/>
          <p:nvPr/>
        </p:nvSpPr>
        <p:spPr>
          <a:xfrm>
            <a:off x="3985574" y="5104658"/>
            <a:ext cx="158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Air </a:t>
            </a:r>
            <a:r>
              <a:rPr lang="it-IT" dirty="0" err="1"/>
              <a:t>conditioner</a:t>
            </a:r>
            <a:endParaRPr lang="it-IT" dirty="0"/>
          </a:p>
        </p:txBody>
      </p:sp>
      <p:sp>
        <p:nvSpPr>
          <p:cNvPr id="98" name="CasellaDiTesto 97">
            <a:extLst>
              <a:ext uri="{FF2B5EF4-FFF2-40B4-BE49-F238E27FC236}">
                <a16:creationId xmlns:a16="http://schemas.microsoft.com/office/drawing/2014/main" id="{4003FD95-EF83-474F-A35C-7A6DA15B1719}"/>
              </a:ext>
            </a:extLst>
          </p:cNvPr>
          <p:cNvSpPr txBox="1"/>
          <p:nvPr/>
        </p:nvSpPr>
        <p:spPr>
          <a:xfrm>
            <a:off x="4358895" y="5485631"/>
            <a:ext cx="212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Change</a:t>
            </a:r>
            <a:r>
              <a:rPr lang="it-IT" dirty="0"/>
              <a:t> temperature</a:t>
            </a:r>
          </a:p>
        </p:txBody>
      </p: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DE9D7AB9-CE7F-4674-B8C0-F78FAB0FDEA0}"/>
              </a:ext>
            </a:extLst>
          </p:cNvPr>
          <p:cNvSpPr txBox="1"/>
          <p:nvPr/>
        </p:nvSpPr>
        <p:spPr>
          <a:xfrm>
            <a:off x="4358895" y="5877644"/>
            <a:ext cx="238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Get</a:t>
            </a:r>
            <a:r>
              <a:rPr lang="it-IT" dirty="0"/>
              <a:t> status </a:t>
            </a:r>
            <a:r>
              <a:rPr lang="it-IT" dirty="0" err="1"/>
              <a:t>informations</a:t>
            </a:r>
            <a:endParaRPr lang="it-IT" dirty="0"/>
          </a:p>
        </p:txBody>
      </p:sp>
      <p:pic>
        <p:nvPicPr>
          <p:cNvPr id="5142" name="Picture 22" descr="Remote control free icon">
            <a:extLst>
              <a:ext uri="{FF2B5EF4-FFF2-40B4-BE49-F238E27FC236}">
                <a16:creationId xmlns:a16="http://schemas.microsoft.com/office/drawing/2014/main" id="{47ACB9A9-CD77-4606-B45D-BC12FFEDB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132" y="5526355"/>
            <a:ext cx="298923" cy="29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Info free icon">
            <a:extLst>
              <a:ext uri="{FF2B5EF4-FFF2-40B4-BE49-F238E27FC236}">
                <a16:creationId xmlns:a16="http://schemas.microsoft.com/office/drawing/2014/main" id="{C2581CAB-EAA8-4D74-B53B-36D07B9E8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289" y="5943008"/>
            <a:ext cx="238603" cy="2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335B516A-24D7-4CDB-B8CD-149B4E65BFBD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7CE77DAB-0B0B-44F7-8DF7-31B4D8E750B5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50" name="Picture 2" descr="Server free icon">
            <a:extLst>
              <a:ext uri="{FF2B5EF4-FFF2-40B4-BE49-F238E27FC236}">
                <a16:creationId xmlns:a16="http://schemas.microsoft.com/office/drawing/2014/main" id="{218BC563-C6DC-4EF0-8679-47BE08707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ttangolo 50">
            <a:extLst>
              <a:ext uri="{FF2B5EF4-FFF2-40B4-BE49-F238E27FC236}">
                <a16:creationId xmlns:a16="http://schemas.microsoft.com/office/drawing/2014/main" id="{4B7C3834-1617-4069-8215-D08EE9DC9B32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A3B5EB36-A8CA-4B3A-A227-3F4F6363D21D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53" name="Picture 16" descr="Nuclio: Serverless Platform for Automated Data Science">
            <a:extLst>
              <a:ext uri="{FF2B5EF4-FFF2-40B4-BE49-F238E27FC236}">
                <a16:creationId xmlns:a16="http://schemas.microsoft.com/office/drawing/2014/main" id="{E6BA59E2-69D6-40EB-BEDA-4665B259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63852290-C923-4D77-ABEF-607EBDDDB21A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FBE4952D-B852-47C5-B6D3-1BC4A091FDBE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58" name="Picture 26" descr="React free icon">
            <a:extLst>
              <a:ext uri="{FF2B5EF4-FFF2-40B4-BE49-F238E27FC236}">
                <a16:creationId xmlns:a16="http://schemas.microsoft.com/office/drawing/2014/main" id="{111C02B9-7754-49D7-A2E8-BAB829E2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ttangolo 58">
            <a:extLst>
              <a:ext uri="{FF2B5EF4-FFF2-40B4-BE49-F238E27FC236}">
                <a16:creationId xmlns:a16="http://schemas.microsoft.com/office/drawing/2014/main" id="{82C31207-6D04-47A8-9C1F-7EE35BD436FE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70AFCAC9-947B-4283-A134-DC02FE472B69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62" name="Picture 2" descr="Play free icon">
            <a:extLst>
              <a:ext uri="{FF2B5EF4-FFF2-40B4-BE49-F238E27FC236}">
                <a16:creationId xmlns:a16="http://schemas.microsoft.com/office/drawing/2014/main" id="{15F7E3D5-81DF-47F3-887D-10B1AFDCC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77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6" descr="Notte 4k Ultra HD Wallpaper | Sfondo | 4096x2733">
            <a:extLst>
              <a:ext uri="{FF2B5EF4-FFF2-40B4-BE49-F238E27FC236}">
                <a16:creationId xmlns:a16="http://schemas.microsoft.com/office/drawing/2014/main" id="{9349DC59-83A7-42E3-AF8C-A1528591B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  <a:p>
            <a:endParaRPr lang="it-IT" dirty="0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22236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Sensors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B7B8F62-27F1-4C87-ACEE-24D0A846ACA3}"/>
              </a:ext>
            </a:extLst>
          </p:cNvPr>
          <p:cNvSpPr/>
          <p:nvPr/>
        </p:nvSpPr>
        <p:spPr>
          <a:xfrm>
            <a:off x="6732419" y="942199"/>
            <a:ext cx="1549400" cy="7380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E81B3004-CB69-4BB1-95BB-E1C4C1CBD675}"/>
              </a:ext>
            </a:extLst>
          </p:cNvPr>
          <p:cNvSpPr/>
          <p:nvPr/>
        </p:nvSpPr>
        <p:spPr>
          <a:xfrm>
            <a:off x="3771900" y="2359429"/>
            <a:ext cx="1549400" cy="7380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HomeSensor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93518EFB-D6B6-4632-AEC4-77869482BD17}"/>
              </a:ext>
            </a:extLst>
          </p:cNvPr>
          <p:cNvSpPr/>
          <p:nvPr/>
        </p:nvSpPr>
        <p:spPr>
          <a:xfrm>
            <a:off x="6732416" y="2359429"/>
            <a:ext cx="1549400" cy="7380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CarSensor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72214F54-7FE7-464C-955E-6390C7D5EBBB}"/>
              </a:ext>
            </a:extLst>
          </p:cNvPr>
          <p:cNvSpPr/>
          <p:nvPr/>
        </p:nvSpPr>
        <p:spPr>
          <a:xfrm>
            <a:off x="9692938" y="2388063"/>
            <a:ext cx="1549400" cy="7380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 err="1">
                <a:solidFill>
                  <a:schemeClr val="tx1"/>
                </a:solidFill>
              </a:rPr>
              <a:t>AirConditionerSensor</a:t>
            </a:r>
            <a:endParaRPr lang="it-IT" sz="1100" dirty="0">
              <a:solidFill>
                <a:schemeClr val="tx1"/>
              </a:solidFill>
            </a:endParaRPr>
          </a:p>
        </p:txBody>
      </p:sp>
      <p:cxnSp>
        <p:nvCxnSpPr>
          <p:cNvPr id="53" name="Connettore a gomito 52">
            <a:extLst>
              <a:ext uri="{FF2B5EF4-FFF2-40B4-BE49-F238E27FC236}">
                <a16:creationId xmlns:a16="http://schemas.microsoft.com/office/drawing/2014/main" id="{030CC014-F24A-40C9-B03A-38AE88256408}"/>
              </a:ext>
            </a:extLst>
          </p:cNvPr>
          <p:cNvCxnSpPr>
            <a:stCxn id="46" idx="0"/>
            <a:endCxn id="3" idx="2"/>
          </p:cNvCxnSpPr>
          <p:nvPr/>
        </p:nvCxnSpPr>
        <p:spPr>
          <a:xfrm rot="5400000" flipH="1" flipV="1">
            <a:off x="5687277" y="539588"/>
            <a:ext cx="679164" cy="296051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ttore a gomito 54">
            <a:extLst>
              <a:ext uri="{FF2B5EF4-FFF2-40B4-BE49-F238E27FC236}">
                <a16:creationId xmlns:a16="http://schemas.microsoft.com/office/drawing/2014/main" id="{F387ECB5-AFC7-49BD-B76E-D3E22F2A9DB6}"/>
              </a:ext>
            </a:extLst>
          </p:cNvPr>
          <p:cNvCxnSpPr>
            <a:stCxn id="49" idx="0"/>
            <a:endCxn id="3" idx="2"/>
          </p:cNvCxnSpPr>
          <p:nvPr/>
        </p:nvCxnSpPr>
        <p:spPr>
          <a:xfrm rot="16200000" flipV="1">
            <a:off x="8633480" y="553904"/>
            <a:ext cx="707798" cy="2960519"/>
          </a:xfrm>
          <a:prstGeom prst="bentConnector3">
            <a:avLst>
              <a:gd name="adj1" fmla="val 5168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ttore a gomito 58">
            <a:extLst>
              <a:ext uri="{FF2B5EF4-FFF2-40B4-BE49-F238E27FC236}">
                <a16:creationId xmlns:a16="http://schemas.microsoft.com/office/drawing/2014/main" id="{B85E84FA-FC19-4EF3-A2A8-FE2A2DD7775A}"/>
              </a:ext>
            </a:extLst>
          </p:cNvPr>
          <p:cNvCxnSpPr>
            <a:stCxn id="48" idx="0"/>
            <a:endCxn id="3" idx="2"/>
          </p:cNvCxnSpPr>
          <p:nvPr/>
        </p:nvCxnSpPr>
        <p:spPr>
          <a:xfrm rot="5400000" flipH="1" flipV="1">
            <a:off x="7167535" y="2019846"/>
            <a:ext cx="679164" cy="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Rettangolo con angoli arrotondati 87">
            <a:extLst>
              <a:ext uri="{FF2B5EF4-FFF2-40B4-BE49-F238E27FC236}">
                <a16:creationId xmlns:a16="http://schemas.microsoft.com/office/drawing/2014/main" id="{C18115F0-E0D5-4483-8111-99CB3AC8C352}"/>
              </a:ext>
            </a:extLst>
          </p:cNvPr>
          <p:cNvSpPr/>
          <p:nvPr/>
        </p:nvSpPr>
        <p:spPr>
          <a:xfrm>
            <a:off x="3771896" y="3840278"/>
            <a:ext cx="1549400" cy="7380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dirty="0" err="1">
                <a:solidFill>
                  <a:schemeClr val="tx1"/>
                </a:solidFill>
              </a:rPr>
              <a:t>message_handler</a:t>
            </a:r>
            <a:r>
              <a:rPr lang="it-IT" sz="1000" dirty="0">
                <a:solidFill>
                  <a:schemeClr val="tx1"/>
                </a:solidFill>
              </a:rPr>
              <a:t>(body)</a:t>
            </a:r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C5CCF4CC-E57C-4383-BC7B-A0B7C16CE8B0}"/>
              </a:ext>
            </a:extLst>
          </p:cNvPr>
          <p:cNvSpPr/>
          <p:nvPr/>
        </p:nvSpPr>
        <p:spPr>
          <a:xfrm>
            <a:off x="6732417" y="3892829"/>
            <a:ext cx="1549400" cy="7380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dirty="0" err="1">
                <a:solidFill>
                  <a:schemeClr val="tx1"/>
                </a:solidFill>
              </a:rPr>
              <a:t>message_handler</a:t>
            </a:r>
            <a:r>
              <a:rPr lang="it-IT" sz="1000" dirty="0">
                <a:solidFill>
                  <a:schemeClr val="tx1"/>
                </a:solidFill>
              </a:rPr>
              <a:t>(body)</a:t>
            </a:r>
          </a:p>
        </p:txBody>
      </p:sp>
      <p:sp>
        <p:nvSpPr>
          <p:cNvPr id="91" name="Rettangolo con angoli arrotondati 90">
            <a:extLst>
              <a:ext uri="{FF2B5EF4-FFF2-40B4-BE49-F238E27FC236}">
                <a16:creationId xmlns:a16="http://schemas.microsoft.com/office/drawing/2014/main" id="{9EDBB7A5-FA5B-4535-8237-EC217573BA8F}"/>
              </a:ext>
            </a:extLst>
          </p:cNvPr>
          <p:cNvSpPr/>
          <p:nvPr/>
        </p:nvSpPr>
        <p:spPr>
          <a:xfrm>
            <a:off x="9692939" y="3948616"/>
            <a:ext cx="1549400" cy="7380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dirty="0" err="1">
                <a:solidFill>
                  <a:schemeClr val="tx1"/>
                </a:solidFill>
              </a:rPr>
              <a:t>message_handler</a:t>
            </a:r>
            <a:r>
              <a:rPr lang="it-IT" sz="1000" dirty="0">
                <a:solidFill>
                  <a:schemeClr val="tx1"/>
                </a:solidFill>
              </a:rPr>
              <a:t>(body)</a:t>
            </a:r>
          </a:p>
        </p:txBody>
      </p:sp>
      <p:cxnSp>
        <p:nvCxnSpPr>
          <p:cNvPr id="66" name="Connettore a gomito 65">
            <a:extLst>
              <a:ext uri="{FF2B5EF4-FFF2-40B4-BE49-F238E27FC236}">
                <a16:creationId xmlns:a16="http://schemas.microsoft.com/office/drawing/2014/main" id="{B91D14B0-AECF-431B-A1C6-684D9E553330}"/>
              </a:ext>
            </a:extLst>
          </p:cNvPr>
          <p:cNvCxnSpPr>
            <a:stCxn id="46" idx="2"/>
            <a:endCxn id="88" idx="0"/>
          </p:cNvCxnSpPr>
          <p:nvPr/>
        </p:nvCxnSpPr>
        <p:spPr>
          <a:xfrm rot="5400000">
            <a:off x="4175207" y="3468884"/>
            <a:ext cx="742783" cy="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a gomito 67">
            <a:extLst>
              <a:ext uri="{FF2B5EF4-FFF2-40B4-BE49-F238E27FC236}">
                <a16:creationId xmlns:a16="http://schemas.microsoft.com/office/drawing/2014/main" id="{1D5E5B6B-E742-4841-93CD-12847A3B1BE0}"/>
              </a:ext>
            </a:extLst>
          </p:cNvPr>
          <p:cNvCxnSpPr>
            <a:stCxn id="48" idx="2"/>
            <a:endCxn id="90" idx="0"/>
          </p:cNvCxnSpPr>
          <p:nvPr/>
        </p:nvCxnSpPr>
        <p:spPr>
          <a:xfrm rot="16200000" flipH="1">
            <a:off x="7109449" y="3495161"/>
            <a:ext cx="795334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Connettore a gomito 74">
            <a:extLst>
              <a:ext uri="{FF2B5EF4-FFF2-40B4-BE49-F238E27FC236}">
                <a16:creationId xmlns:a16="http://schemas.microsoft.com/office/drawing/2014/main" id="{8052DFF3-AB9D-4ED7-88BA-E7B1EEBD3E61}"/>
              </a:ext>
            </a:extLst>
          </p:cNvPr>
          <p:cNvCxnSpPr>
            <a:stCxn id="49" idx="2"/>
            <a:endCxn id="91" idx="0"/>
          </p:cNvCxnSpPr>
          <p:nvPr/>
        </p:nvCxnSpPr>
        <p:spPr>
          <a:xfrm rot="16200000" flipH="1">
            <a:off x="10056395" y="3537371"/>
            <a:ext cx="822487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ttangolo 33">
            <a:extLst>
              <a:ext uri="{FF2B5EF4-FFF2-40B4-BE49-F238E27FC236}">
                <a16:creationId xmlns:a16="http://schemas.microsoft.com/office/drawing/2014/main" id="{D78506B0-E72D-4597-B7AD-A21B88C205FB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06AE92D-CBEA-46E7-BF48-605056FBCB4C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36" name="Picture 2" descr="Server free icon">
            <a:extLst>
              <a:ext uri="{FF2B5EF4-FFF2-40B4-BE49-F238E27FC236}">
                <a16:creationId xmlns:a16="http://schemas.microsoft.com/office/drawing/2014/main" id="{9D086904-A368-454F-AC3B-8365C2B8E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1B9A7D15-1993-4341-BAFA-49DED7C6968D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FB1D107-B95F-48AF-AFB0-E20BA0C0B60D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42" name="Picture 16" descr="Nuclio: Serverless Platform for Automated Data Science">
            <a:extLst>
              <a:ext uri="{FF2B5EF4-FFF2-40B4-BE49-F238E27FC236}">
                <a16:creationId xmlns:a16="http://schemas.microsoft.com/office/drawing/2014/main" id="{06CC493F-D7AB-4A12-B108-3974DF13F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tangolo 44">
            <a:extLst>
              <a:ext uri="{FF2B5EF4-FFF2-40B4-BE49-F238E27FC236}">
                <a16:creationId xmlns:a16="http://schemas.microsoft.com/office/drawing/2014/main" id="{EAFA2F9A-16C8-42B7-B6D9-4F119E7ADF06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4FE7AEC9-190F-4F1C-826B-89A36EA5DB4D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51" name="Picture 26" descr="React free icon">
            <a:extLst>
              <a:ext uri="{FF2B5EF4-FFF2-40B4-BE49-F238E27FC236}">
                <a16:creationId xmlns:a16="http://schemas.microsoft.com/office/drawing/2014/main" id="{DBF6BA33-7A2A-417E-A8EB-79F3FD23D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B67191C0-4507-409C-BA7A-B3B7041C6677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0FFA6153-42F4-443F-BE40-23166201B772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58" name="Picture 2" descr="Play free icon">
            <a:extLst>
              <a:ext uri="{FF2B5EF4-FFF2-40B4-BE49-F238E27FC236}">
                <a16:creationId xmlns:a16="http://schemas.microsoft.com/office/drawing/2014/main" id="{5A561438-C615-4AF0-872B-3CB6103C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088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8" y="41002"/>
            <a:ext cx="350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r>
              <a:rPr lang="it-IT" dirty="0"/>
              <a:t> – Sensor.py</a:t>
            </a:r>
          </a:p>
          <a:p>
            <a:endParaRPr lang="it-IT" dirty="0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-1" y="1680265"/>
            <a:ext cx="2822239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Sensors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0784BAA6-629C-4DE6-A4FF-A817557DE605}"/>
              </a:ext>
            </a:extLst>
          </p:cNvPr>
          <p:cNvSpPr/>
          <p:nvPr/>
        </p:nvSpPr>
        <p:spPr>
          <a:xfrm>
            <a:off x="2910957" y="571485"/>
            <a:ext cx="4204218" cy="4071535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126A13-D79C-4721-90D1-27DE2E38D6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2162" y="676273"/>
            <a:ext cx="3994714" cy="3823290"/>
          </a:xfrm>
          <a:prstGeom prst="rect">
            <a:avLst/>
          </a:prstGeom>
        </p:spPr>
      </p:pic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E3C84783-6BCE-49FE-BA1D-598199BA23B2}"/>
              </a:ext>
            </a:extLst>
          </p:cNvPr>
          <p:cNvSpPr/>
          <p:nvPr/>
        </p:nvSpPr>
        <p:spPr>
          <a:xfrm>
            <a:off x="7989903" y="4783790"/>
            <a:ext cx="4091724" cy="2030866"/>
          </a:xfrm>
          <a:prstGeom prst="roundRect">
            <a:avLst>
              <a:gd name="adj" fmla="val 6902"/>
            </a:avLst>
          </a:prstGeom>
          <a:solidFill>
            <a:srgbClr val="EFF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678329B-332B-4FC6-A62E-850D763EBC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2923" y="5799223"/>
            <a:ext cx="3820058" cy="92405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C452112-E173-4921-831A-96ACA5B7F6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1581" y="4834149"/>
            <a:ext cx="3162741" cy="905001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D9B8D8A5-A1A7-4D58-9B88-515EF8CAE0F5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F4EECFA-833E-4A0D-8660-8B67C12F813C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36" name="Picture 2" descr="Server free icon">
            <a:extLst>
              <a:ext uri="{FF2B5EF4-FFF2-40B4-BE49-F238E27FC236}">
                <a16:creationId xmlns:a16="http://schemas.microsoft.com/office/drawing/2014/main" id="{B93D9E30-CFCB-46C3-94CA-2AEB8D47E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028FFF41-BF9F-490A-B1B4-3080170B82A0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5E0E23A-FA10-4956-9BA1-CAD0CD87B9F8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44" name="Picture 16" descr="Nuclio: Serverless Platform for Automated Data Science">
            <a:extLst>
              <a:ext uri="{FF2B5EF4-FFF2-40B4-BE49-F238E27FC236}">
                <a16:creationId xmlns:a16="http://schemas.microsoft.com/office/drawing/2014/main" id="{C18E6F4B-4AFB-413A-8915-2F8E2D6FC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tangolo 44">
            <a:extLst>
              <a:ext uri="{FF2B5EF4-FFF2-40B4-BE49-F238E27FC236}">
                <a16:creationId xmlns:a16="http://schemas.microsoft.com/office/drawing/2014/main" id="{8F60CDFB-5971-40CB-948B-CF897797666B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3D10D23-622E-40EE-A2E7-9DF71DDF95B2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48" name="Picture 26" descr="React free icon">
            <a:extLst>
              <a:ext uri="{FF2B5EF4-FFF2-40B4-BE49-F238E27FC236}">
                <a16:creationId xmlns:a16="http://schemas.microsoft.com/office/drawing/2014/main" id="{97797CC1-B314-4AB1-87F8-B964C787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A8E0A105-A2DA-45EF-A494-45D5B9B88D0C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302E3FC-855A-4719-89A9-32FE9BA5708B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50" name="Picture 2" descr="Play free icon">
            <a:extLst>
              <a:ext uri="{FF2B5EF4-FFF2-40B4-BE49-F238E27FC236}">
                <a16:creationId xmlns:a16="http://schemas.microsoft.com/office/drawing/2014/main" id="{68882996-3845-4AF1-BEBD-56D3A0D7E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212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8" y="41002"/>
            <a:ext cx="5616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r>
              <a:rPr lang="it-IT" dirty="0"/>
              <a:t> – AirConditionerSensor.py</a:t>
            </a:r>
          </a:p>
          <a:p>
            <a:endParaRPr lang="it-IT" dirty="0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22236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Sensors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763C2C25-73E7-4864-BEEC-8FA5106A9E76}"/>
              </a:ext>
            </a:extLst>
          </p:cNvPr>
          <p:cNvSpPr/>
          <p:nvPr/>
        </p:nvSpPr>
        <p:spPr>
          <a:xfrm>
            <a:off x="2910957" y="571485"/>
            <a:ext cx="4297711" cy="3982760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AB064EF-D4AF-4AF9-B63F-9BE96CC772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9667" y="676273"/>
            <a:ext cx="4111978" cy="3762561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D4E2452D-71D3-4675-AD21-2798FD93D7F3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3E3BF68-397A-4B6C-8582-6C7EC07E31FA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27" name="Picture 2" descr="Server free icon">
            <a:extLst>
              <a:ext uri="{FF2B5EF4-FFF2-40B4-BE49-F238E27FC236}">
                <a16:creationId xmlns:a16="http://schemas.microsoft.com/office/drawing/2014/main" id="{11A8AC2A-4987-4179-96A8-C553EFE4E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E28D19A4-147B-4F66-9E4E-4D5E9CCC4A81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E661C24-594F-45C6-893C-ED0437E3CE34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0" name="Picture 16" descr="Nuclio: Serverless Platform for Automated Data Science">
            <a:extLst>
              <a:ext uri="{FF2B5EF4-FFF2-40B4-BE49-F238E27FC236}">
                <a16:creationId xmlns:a16="http://schemas.microsoft.com/office/drawing/2014/main" id="{555A9361-A0FA-46A8-909C-335E641FC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A1E5A0FA-8E83-4841-B14E-B00A0DE488E4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84BB22C-63CB-487E-B460-12D541946C8A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36" name="Picture 26" descr="React free icon">
            <a:extLst>
              <a:ext uri="{FF2B5EF4-FFF2-40B4-BE49-F238E27FC236}">
                <a16:creationId xmlns:a16="http://schemas.microsoft.com/office/drawing/2014/main" id="{E82FCE58-88BF-4106-AEB8-35FF8ABB4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FB2E3BEE-49C0-4A66-8F68-4DDD17735321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60E09DF-8856-447F-8807-A59862B947A1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42" name="Picture 2" descr="Play free icon">
            <a:extLst>
              <a:ext uri="{FF2B5EF4-FFF2-40B4-BE49-F238E27FC236}">
                <a16:creationId xmlns:a16="http://schemas.microsoft.com/office/drawing/2014/main" id="{4237EE6F-03A5-4900-A211-365E6974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8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8" y="41002"/>
            <a:ext cx="632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r>
              <a:rPr lang="it-IT" dirty="0"/>
              <a:t> – RabbitMQConnector.py</a:t>
            </a:r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22236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Sensors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763C2C25-73E7-4864-BEEC-8FA5106A9E76}"/>
              </a:ext>
            </a:extLst>
          </p:cNvPr>
          <p:cNvSpPr/>
          <p:nvPr/>
        </p:nvSpPr>
        <p:spPr>
          <a:xfrm>
            <a:off x="2910957" y="571484"/>
            <a:ext cx="6458804" cy="4577565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2DD8EAD-5904-4BC7-BB3C-A518EC161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1794" y="676273"/>
            <a:ext cx="6216148" cy="4321855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09391E15-0043-492C-97D9-135C606E3367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21D7100-8D3A-4AE6-9CA6-7FF5F6E2A271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27" name="Picture 2" descr="Server free icon">
            <a:extLst>
              <a:ext uri="{FF2B5EF4-FFF2-40B4-BE49-F238E27FC236}">
                <a16:creationId xmlns:a16="http://schemas.microsoft.com/office/drawing/2014/main" id="{FCE4ECE5-4819-4BFC-A91D-2E271796E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02EDFC67-6ADD-4002-9BCF-44742A9406BC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21D09FB-844F-4CA2-86A7-22176F81DB8C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0" name="Picture 16" descr="Nuclio: Serverless Platform for Automated Data Science">
            <a:extLst>
              <a:ext uri="{FF2B5EF4-FFF2-40B4-BE49-F238E27FC236}">
                <a16:creationId xmlns:a16="http://schemas.microsoft.com/office/drawing/2014/main" id="{0248201C-E189-437A-91CF-9CE19BC6F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4E911E90-F71D-411B-9FB3-4570852DFE0F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0F88C03-034B-4205-BD69-27E0CE29A708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36" name="Picture 26" descr="React free icon">
            <a:extLst>
              <a:ext uri="{FF2B5EF4-FFF2-40B4-BE49-F238E27FC236}">
                <a16:creationId xmlns:a16="http://schemas.microsoft.com/office/drawing/2014/main" id="{EC2657E7-EB69-498D-954F-4BFE6B502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87E9294A-4A79-47BC-AFD7-744DC4D5CB11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B58CE1E-B925-46C3-A11D-D545B722ED8A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42" name="Picture 2" descr="Play free icon">
            <a:extLst>
              <a:ext uri="{FF2B5EF4-FFF2-40B4-BE49-F238E27FC236}">
                <a16:creationId xmlns:a16="http://schemas.microsoft.com/office/drawing/2014/main" id="{B7997B90-1502-472D-9601-B0811B1FC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493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6447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r>
              <a:rPr lang="it-IT" dirty="0"/>
              <a:t> – AirConditioner.py</a:t>
            </a:r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22236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Sensors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763C2C25-73E7-4864-BEEC-8FA5106A9E76}"/>
              </a:ext>
            </a:extLst>
          </p:cNvPr>
          <p:cNvSpPr/>
          <p:nvPr/>
        </p:nvSpPr>
        <p:spPr>
          <a:xfrm>
            <a:off x="2921819" y="571485"/>
            <a:ext cx="4739610" cy="4559808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95BD6FC-794B-4B60-8F66-446014444D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2978" y="676273"/>
            <a:ext cx="4496427" cy="4324954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3353F035-C5E4-4E1E-ACBB-7E308C935B58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9B110B9-CAB6-4A8B-88CD-47EB45138AB1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27" name="Picture 2" descr="Server free icon">
            <a:extLst>
              <a:ext uri="{FF2B5EF4-FFF2-40B4-BE49-F238E27FC236}">
                <a16:creationId xmlns:a16="http://schemas.microsoft.com/office/drawing/2014/main" id="{88CC7B29-4997-4C0D-99D3-AD52945F7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03260EB2-05FB-4B57-879C-29279FDC1240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265BB3E-5A44-4F8F-B8E4-43FAE95F3F2C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0" name="Picture 16" descr="Nuclio: Serverless Platform for Automated Data Science">
            <a:extLst>
              <a:ext uri="{FF2B5EF4-FFF2-40B4-BE49-F238E27FC236}">
                <a16:creationId xmlns:a16="http://schemas.microsoft.com/office/drawing/2014/main" id="{7E0350D5-9D62-4350-A248-02D52E81A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450782FE-2F79-455D-B94D-629DBFBC15D3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B4AEFE43-2882-40C6-893D-53B2A0D4A0F3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36" name="Picture 26" descr="React free icon">
            <a:extLst>
              <a:ext uri="{FF2B5EF4-FFF2-40B4-BE49-F238E27FC236}">
                <a16:creationId xmlns:a16="http://schemas.microsoft.com/office/drawing/2014/main" id="{DF556FF9-2689-4742-B5D2-5E94E111E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8E6E4380-E345-476D-AB1E-85C4C5E00397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B623E766-6835-40CE-97F3-303A89E9BF94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42" name="Picture 2" descr="Play free icon">
            <a:extLst>
              <a:ext uri="{FF2B5EF4-FFF2-40B4-BE49-F238E27FC236}">
                <a16:creationId xmlns:a16="http://schemas.microsoft.com/office/drawing/2014/main" id="{01BAF13E-3E7F-4C09-BA72-5A76AD05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115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308</Words>
  <Application>Microsoft Office PowerPoint</Application>
  <PresentationFormat>Widescreen</PresentationFormat>
  <Paragraphs>167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Open sans</vt:lpstr>
      <vt:lpstr>Roboto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mario offertucci</dc:creator>
  <cp:lastModifiedBy>mario offertucci</cp:lastModifiedBy>
  <cp:revision>101</cp:revision>
  <dcterms:created xsi:type="dcterms:W3CDTF">2021-07-03T10:50:20Z</dcterms:created>
  <dcterms:modified xsi:type="dcterms:W3CDTF">2021-07-04T12:12:35Z</dcterms:modified>
</cp:coreProperties>
</file>